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1" r:id="rId4"/>
    <p:sldId id="260" r:id="rId5"/>
    <p:sldId id="286" r:id="rId6"/>
    <p:sldId id="277" r:id="rId7"/>
    <p:sldId id="287" r:id="rId8"/>
    <p:sldId id="290" r:id="rId9"/>
    <p:sldId id="291" r:id="rId10"/>
    <p:sldId id="292" r:id="rId11"/>
    <p:sldId id="293" r:id="rId12"/>
    <p:sldId id="324" r:id="rId13"/>
    <p:sldId id="339" r:id="rId14"/>
    <p:sldId id="296" r:id="rId15"/>
    <p:sldId id="298" r:id="rId16"/>
    <p:sldId id="301" r:id="rId17"/>
    <p:sldId id="302" r:id="rId18"/>
    <p:sldId id="303" r:id="rId19"/>
    <p:sldId id="308" r:id="rId20"/>
    <p:sldId id="288" r:id="rId21"/>
    <p:sldId id="311" r:id="rId22"/>
    <p:sldId id="312" r:id="rId23"/>
    <p:sldId id="310" r:id="rId24"/>
    <p:sldId id="319" r:id="rId25"/>
    <p:sldId id="340" r:id="rId26"/>
    <p:sldId id="309" r:id="rId27"/>
    <p:sldId id="322" r:id="rId28"/>
    <p:sldId id="321" r:id="rId29"/>
    <p:sldId id="341" r:id="rId30"/>
    <p:sldId id="325" r:id="rId31"/>
    <p:sldId id="320" r:id="rId32"/>
    <p:sldId id="259" r:id="rId33"/>
    <p:sldId id="262" r:id="rId34"/>
    <p:sldId id="263" r:id="rId35"/>
    <p:sldId id="323" r:id="rId36"/>
    <p:sldId id="264" r:id="rId37"/>
    <p:sldId id="318" r:id="rId38"/>
    <p:sldId id="265" r:id="rId39"/>
    <p:sldId id="266" r:id="rId40"/>
    <p:sldId id="267" r:id="rId41"/>
    <p:sldId id="269" r:id="rId42"/>
    <p:sldId id="270" r:id="rId43"/>
    <p:sldId id="275" r:id="rId44"/>
    <p:sldId id="317" r:id="rId45"/>
    <p:sldId id="274" r:id="rId46"/>
    <p:sldId id="276" r:id="rId47"/>
    <p:sldId id="336" r:id="rId48"/>
    <p:sldId id="337" r:id="rId49"/>
    <p:sldId id="338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59B4C-5219-4CEE-9122-28C66F383553}" type="doc">
      <dgm:prSet loTypeId="urn:microsoft.com/office/officeart/2005/8/layout/vProcess5" loCatId="process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D782DF-70F6-470D-AAFB-29394A44DC52}">
      <dgm:prSet/>
      <dgm:spPr>
        <a:noFill/>
      </dgm:spPr>
      <dgm:t>
        <a:bodyPr/>
        <a:lstStyle/>
        <a:p>
          <a:r>
            <a:rPr lang="en-US" dirty="0"/>
            <a:t>Learning the identity function seems trivial, but with added constraints on the network (such as limiting the number of hidden neurons or/and regularization) we can learn information about the structure of the data</a:t>
          </a:r>
        </a:p>
        <a:p>
          <a:endParaRPr lang="en-US" dirty="0"/>
        </a:p>
        <a:p>
          <a:r>
            <a:rPr lang="en-US" dirty="0">
              <a:solidFill>
                <a:srgbClr val="FF0000"/>
              </a:solidFill>
              <a:sym typeface="Wingdings" panose="05000000000000000000" pitchFamily="2" charset="2"/>
            </a:rPr>
            <a:t> </a:t>
          </a:r>
          <a:r>
            <a:rPr lang="en-US" dirty="0">
              <a:solidFill>
                <a:srgbClr val="FF0000"/>
              </a:solidFill>
            </a:rPr>
            <a:t>Trying to capture the </a:t>
          </a:r>
          <a:r>
            <a:rPr lang="en-US" b="1" dirty="0">
              <a:solidFill>
                <a:srgbClr val="FF0000"/>
              </a:solidFill>
            </a:rPr>
            <a:t>distribution of the data</a:t>
          </a:r>
        </a:p>
      </dgm:t>
    </dgm:pt>
    <dgm:pt modelId="{695409AC-6E40-4E09-B619-877798708D4F}" type="parTrans" cxnId="{E6487526-B477-48F7-9C6E-A22EAAA2C43A}">
      <dgm:prSet/>
      <dgm:spPr/>
      <dgm:t>
        <a:bodyPr/>
        <a:lstStyle/>
        <a:p>
          <a:endParaRPr lang="en-US"/>
        </a:p>
      </dgm:t>
    </dgm:pt>
    <dgm:pt modelId="{A76DA443-C527-46B8-8C16-FECA3C19E799}" type="sibTrans" cxnId="{E6487526-B477-48F7-9C6E-A22EAAA2C43A}">
      <dgm:prSet/>
      <dgm:spPr/>
      <dgm:t>
        <a:bodyPr/>
        <a:lstStyle/>
        <a:p>
          <a:endParaRPr lang="en-US"/>
        </a:p>
      </dgm:t>
    </dgm:pt>
    <dgm:pt modelId="{D29FB954-7E65-411F-B860-A26928226EFB}" type="pres">
      <dgm:prSet presAssocID="{82459B4C-5219-4CEE-9122-28C66F383553}" presName="outerComposite" presStyleCnt="0">
        <dgm:presLayoutVars>
          <dgm:chMax val="5"/>
          <dgm:dir/>
          <dgm:resizeHandles val="exact"/>
        </dgm:presLayoutVars>
      </dgm:prSet>
      <dgm:spPr/>
    </dgm:pt>
    <dgm:pt modelId="{31C002FF-D227-4F4B-B5AD-DAFC1D461928}" type="pres">
      <dgm:prSet presAssocID="{82459B4C-5219-4CEE-9122-28C66F383553}" presName="dummyMaxCanvas" presStyleCnt="0">
        <dgm:presLayoutVars/>
      </dgm:prSet>
      <dgm:spPr/>
    </dgm:pt>
    <dgm:pt modelId="{1214E690-2A0F-4AD0-95E8-092AB5ED0EE0}" type="pres">
      <dgm:prSet presAssocID="{82459B4C-5219-4CEE-9122-28C66F383553}" presName="OneNode_1" presStyleLbl="node1" presStyleIdx="0" presStyleCnt="1" custScaleY="140981">
        <dgm:presLayoutVars>
          <dgm:bulletEnabled val="1"/>
        </dgm:presLayoutVars>
      </dgm:prSet>
      <dgm:spPr/>
    </dgm:pt>
  </dgm:ptLst>
  <dgm:cxnLst>
    <dgm:cxn modelId="{E2532F26-18AA-4EB2-96A8-6FF162D646D6}" type="presOf" srcId="{82459B4C-5219-4CEE-9122-28C66F383553}" destId="{D29FB954-7E65-411F-B860-A26928226EFB}" srcOrd="0" destOrd="0" presId="urn:microsoft.com/office/officeart/2005/8/layout/vProcess5"/>
    <dgm:cxn modelId="{E6487526-B477-48F7-9C6E-A22EAAA2C43A}" srcId="{82459B4C-5219-4CEE-9122-28C66F383553}" destId="{FCD782DF-70F6-470D-AAFB-29394A44DC52}" srcOrd="0" destOrd="0" parTransId="{695409AC-6E40-4E09-B619-877798708D4F}" sibTransId="{A76DA443-C527-46B8-8C16-FECA3C19E799}"/>
    <dgm:cxn modelId="{EBFC547C-B675-4437-BFD2-E7841CBFCAE8}" type="presOf" srcId="{FCD782DF-70F6-470D-AAFB-29394A44DC52}" destId="{1214E690-2A0F-4AD0-95E8-092AB5ED0EE0}" srcOrd="0" destOrd="0" presId="urn:microsoft.com/office/officeart/2005/8/layout/vProcess5"/>
    <dgm:cxn modelId="{203FB859-0E6D-43D1-A3A0-4A7F3FCCE7C9}" type="presParOf" srcId="{D29FB954-7E65-411F-B860-A26928226EFB}" destId="{31C002FF-D227-4F4B-B5AD-DAFC1D461928}" srcOrd="0" destOrd="0" presId="urn:microsoft.com/office/officeart/2005/8/layout/vProcess5"/>
    <dgm:cxn modelId="{DCBA8B9C-4343-4065-B897-41CEA290B509}" type="presParOf" srcId="{D29FB954-7E65-411F-B860-A26928226EFB}" destId="{1214E690-2A0F-4AD0-95E8-092AB5ED0EE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4E690-2A0F-4AD0-95E8-092AB5ED0EE0}">
      <dsp:nvSpPr>
        <dsp:cNvPr id="0" name=""/>
        <dsp:cNvSpPr/>
      </dsp:nvSpPr>
      <dsp:spPr>
        <a:xfrm>
          <a:off x="0" y="593543"/>
          <a:ext cx="9720262" cy="2835638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the identity function seems trivial, but with added constraints on the network (such as limiting the number of hidden neurons or/and regularization) we can learn information about the structure of the data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0000"/>
              </a:solidFill>
              <a:sym typeface="Wingdings" panose="05000000000000000000" pitchFamily="2" charset="2"/>
            </a:rPr>
            <a:t> </a:t>
          </a:r>
          <a:r>
            <a:rPr lang="en-US" sz="2600" kern="1200" dirty="0">
              <a:solidFill>
                <a:srgbClr val="FF0000"/>
              </a:solidFill>
            </a:rPr>
            <a:t>Trying to capture the </a:t>
          </a:r>
          <a:r>
            <a:rPr lang="en-US" sz="2600" b="1" kern="1200" dirty="0">
              <a:solidFill>
                <a:srgbClr val="FF0000"/>
              </a:solidFill>
            </a:rPr>
            <a:t>distribution of the data</a:t>
          </a:r>
        </a:p>
      </dsp:txBody>
      <dsp:txXfrm>
        <a:off x="83053" y="676596"/>
        <a:ext cx="9554156" cy="2669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5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76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7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0" y="2057400"/>
            <a:ext cx="5588000" cy="3746500"/>
          </a:xfrm>
          <a:custGeom>
            <a:avLst/>
            <a:gdLst/>
            <a:ahLst/>
            <a:cxnLst/>
            <a:rect l="l" t="t" r="r" b="b"/>
            <a:pathLst>
              <a:path w="5588000" h="3746500">
                <a:moveTo>
                  <a:pt x="0" y="0"/>
                </a:moveTo>
                <a:lnTo>
                  <a:pt x="5588000" y="0"/>
                </a:lnTo>
                <a:lnTo>
                  <a:pt x="5588000" y="3746500"/>
                </a:lnTo>
                <a:lnTo>
                  <a:pt x="0" y="37465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95300" y="2057400"/>
            <a:ext cx="5588000" cy="3746500"/>
          </a:xfrm>
          <a:custGeom>
            <a:avLst/>
            <a:gdLst/>
            <a:ahLst/>
            <a:cxnLst/>
            <a:rect l="l" t="t" r="r" b="b"/>
            <a:pathLst>
              <a:path w="5588000" h="3746500">
                <a:moveTo>
                  <a:pt x="0" y="0"/>
                </a:moveTo>
                <a:lnTo>
                  <a:pt x="5588000" y="0"/>
                </a:lnTo>
                <a:lnTo>
                  <a:pt x="5588000" y="3746500"/>
                </a:lnTo>
                <a:lnTo>
                  <a:pt x="0" y="3746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95300" y="2057400"/>
            <a:ext cx="5588000" cy="3746500"/>
          </a:xfrm>
          <a:custGeom>
            <a:avLst/>
            <a:gdLst/>
            <a:ahLst/>
            <a:cxnLst/>
            <a:rect l="l" t="t" r="r" b="b"/>
            <a:pathLst>
              <a:path w="5588000" h="3746500">
                <a:moveTo>
                  <a:pt x="0" y="0"/>
                </a:moveTo>
                <a:lnTo>
                  <a:pt x="5588000" y="0"/>
                </a:lnTo>
                <a:lnTo>
                  <a:pt x="5588000" y="3746500"/>
                </a:lnTo>
                <a:lnTo>
                  <a:pt x="0" y="37465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31800" y="2032000"/>
            <a:ext cx="11303000" cy="391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2938" y="187440"/>
            <a:ext cx="392612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2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654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4267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20930" y="3429000"/>
            <a:ext cx="7954433" cy="220345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/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44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31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59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2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2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06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31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1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E44DE-66AE-4DB4-86F3-1D52E4E5CEBE}" type="datetimeFigureOut">
              <a:rPr lang="ru-RU" smtClean="0"/>
              <a:pPr/>
              <a:t>14.09.2022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61BA2-7E3C-4C70-A203-C317D51573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0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331500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331500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jdykeman.github.io/ml/2016/12/21/cvae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jdykeman.github.io/ml/2016/12/21/cvae.html" TargetMode="External"/><Relationship Id="rId4" Type="http://schemas.openxmlformats.org/officeDocument/2006/relationships/hyperlink" Target="https://habr.com/ru/post/331664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eecs.berkeley.edu/~junyanz/projects/gvm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Рисунок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996" y="2031634"/>
            <a:ext cx="10254438" cy="2027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33451" y="4144531"/>
            <a:ext cx="10010774" cy="1256144"/>
          </a:xfrm>
          <a:prstGeom prst="rect">
            <a:avLst/>
          </a:prstGeom>
          <a:solidFill>
            <a:srgbClr val="2265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638300" y="1301231"/>
            <a:ext cx="8258175" cy="2355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800"/>
              </a:spcBef>
              <a:spcAft>
                <a:spcPts val="1200"/>
              </a:spcAft>
            </a:pPr>
            <a:b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ler Black" pitchFamily="50" charset="-52"/>
                <a:ea typeface="+mj-ea"/>
                <a:cs typeface="+mj-cs"/>
              </a:rPr>
            </a:br>
            <a:b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ler Black" pitchFamily="50" charset="-52"/>
                <a:ea typeface="+mj-ea"/>
                <a:cs typeface="+mj-cs"/>
              </a:rPr>
            </a:b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Специализированные технологии </a:t>
            </a:r>
            <a:r>
              <a:rPr lang="ru-RU" sz="3200" b="1" dirty="0">
                <a:solidFill>
                  <a:schemeClr val="bg1"/>
                </a:solidFill>
              </a:rPr>
              <a:t>машинного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обучения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/</a:t>
            </a:r>
            <a:b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ea typeface="+mj-ea"/>
                <a:cs typeface="+mj-cs"/>
              </a:rPr>
              <a:t>Advanced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Machine learning Technologies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987627" y="4343400"/>
            <a:ext cx="7761438" cy="828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FFFFFF"/>
                </a:solidFill>
              </a:rPr>
              <a:t>Lecture </a:t>
            </a:r>
            <a:r>
              <a:rPr lang="ru-RU" sz="3200" b="1" dirty="0">
                <a:solidFill>
                  <a:srgbClr val="FFFFFF"/>
                </a:solidFill>
              </a:rPr>
              <a:t>4</a:t>
            </a:r>
            <a:r>
              <a:rPr lang="en-US" sz="3200" b="1" dirty="0">
                <a:solidFill>
                  <a:srgbClr val="FFFFFF"/>
                </a:solidFill>
              </a:rPr>
              <a:t> –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1885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0"/>
            <a:ext cx="10515600" cy="7191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Overcomplete AE</a:t>
            </a:r>
            <a:endParaRPr lang="he-IL" sz="3200" b="1" dirty="0"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AC497D-48E5-4AF2-9190-1DB5DD2363DA}"/>
              </a:ext>
            </a:extLst>
          </p:cNvPr>
          <p:cNvGrpSpPr/>
          <p:nvPr/>
        </p:nvGrpSpPr>
        <p:grpSpPr>
          <a:xfrm>
            <a:off x="6153150" y="1717576"/>
            <a:ext cx="5515438" cy="3606899"/>
            <a:chOff x="5693776" y="1717576"/>
            <a:chExt cx="6136737" cy="4054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3F831E-E987-49E5-BB65-9E81EC8670FB}"/>
                    </a:ext>
                  </a:extLst>
                </p:cNvPr>
                <p:cNvSpPr txBox="1"/>
                <p:nvPr/>
              </p:nvSpPr>
              <p:spPr>
                <a:xfrm>
                  <a:off x="5693776" y="3378452"/>
                  <a:ext cx="9021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FE3F831E-E987-49E5-BB65-9E81EC867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776" y="3378452"/>
                  <a:ext cx="902106" cy="492443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4239A0-610A-43DE-AF4D-4385D91B0B2D}"/>
                </a:ext>
              </a:extLst>
            </p:cNvPr>
            <p:cNvGrpSpPr/>
            <p:nvPr/>
          </p:nvGrpSpPr>
          <p:grpSpPr>
            <a:xfrm>
              <a:off x="6328619" y="1717576"/>
              <a:ext cx="5501894" cy="4054057"/>
              <a:chOff x="5868742" y="2024732"/>
              <a:chExt cx="5501894" cy="405405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9CE11A6-73E1-43EB-A753-508F76D4A3F0}"/>
                  </a:ext>
                </a:extLst>
              </p:cNvPr>
              <p:cNvSpPr/>
              <p:nvPr/>
            </p:nvSpPr>
            <p:spPr>
              <a:xfrm>
                <a:off x="6633538" y="202473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ADAA2E0-0D8C-4D1A-AA85-BDC12CECBFEC}"/>
                  </a:ext>
                </a:extLst>
              </p:cNvPr>
              <p:cNvSpPr/>
              <p:nvPr/>
            </p:nvSpPr>
            <p:spPr>
              <a:xfrm>
                <a:off x="7507142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3BF3E78-A807-40CE-8A35-6B4F6BAF29D2}"/>
                  </a:ext>
                </a:extLst>
              </p:cNvPr>
              <p:cNvSpPr/>
              <p:nvPr/>
            </p:nvSpPr>
            <p:spPr>
              <a:xfrm>
                <a:off x="8099157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99506D-EA46-47E2-B50B-96FBE9699737}"/>
                  </a:ext>
                </a:extLst>
              </p:cNvPr>
              <p:cNvSpPr/>
              <p:nvPr/>
            </p:nvSpPr>
            <p:spPr>
              <a:xfrm>
                <a:off x="868628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49A554-A68A-4509-9BF4-0632CA7083B8}"/>
                  </a:ext>
                </a:extLst>
              </p:cNvPr>
              <p:cNvSpPr/>
              <p:nvPr/>
            </p:nvSpPr>
            <p:spPr>
              <a:xfrm>
                <a:off x="9278301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05F549-5396-4871-882D-EEEECF8A2FBD}"/>
                  </a:ext>
                </a:extLst>
              </p:cNvPr>
              <p:cNvSpPr/>
              <p:nvPr/>
            </p:nvSpPr>
            <p:spPr>
              <a:xfrm>
                <a:off x="987031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C55492E-C93A-4A55-8757-432153A75F3D}"/>
                  </a:ext>
                </a:extLst>
              </p:cNvPr>
              <p:cNvSpPr/>
              <p:nvPr/>
            </p:nvSpPr>
            <p:spPr>
              <a:xfrm>
                <a:off x="6920013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62211C3-0FE9-468D-AC12-88200D88401A}"/>
                  </a:ext>
                </a:extLst>
              </p:cNvPr>
              <p:cNvSpPr/>
              <p:nvPr/>
            </p:nvSpPr>
            <p:spPr>
              <a:xfrm>
                <a:off x="6618284" y="535894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F48092-96C3-424E-A374-EC26DE7F729D}"/>
                  </a:ext>
                </a:extLst>
              </p:cNvPr>
              <p:cNvSpPr/>
              <p:nvPr/>
            </p:nvSpPr>
            <p:spPr>
              <a:xfrm>
                <a:off x="7520588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A6E64A-F04F-4288-BECF-DC8FF46C5662}"/>
                  </a:ext>
                </a:extLst>
              </p:cNvPr>
              <p:cNvSpPr/>
              <p:nvPr/>
            </p:nvSpPr>
            <p:spPr>
              <a:xfrm>
                <a:off x="8112603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9833C0-883E-49B0-BF28-B1AF6588C0BB}"/>
                  </a:ext>
                </a:extLst>
              </p:cNvPr>
              <p:cNvSpPr/>
              <p:nvPr/>
            </p:nvSpPr>
            <p:spPr>
              <a:xfrm>
                <a:off x="869973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6916FD-7CF1-4A86-93CF-0D79518F02D1}"/>
                  </a:ext>
                </a:extLst>
              </p:cNvPr>
              <p:cNvSpPr/>
              <p:nvPr/>
            </p:nvSpPr>
            <p:spPr>
              <a:xfrm>
                <a:off x="9291747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A62095-E2AA-421E-B1EF-53D6240D160F}"/>
                  </a:ext>
                </a:extLst>
              </p:cNvPr>
              <p:cNvSpPr/>
              <p:nvPr/>
            </p:nvSpPr>
            <p:spPr>
              <a:xfrm>
                <a:off x="988376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3EFEB76-AA09-4CD5-960B-597511D5F936}"/>
                  </a:ext>
                </a:extLst>
              </p:cNvPr>
              <p:cNvSpPr/>
              <p:nvPr/>
            </p:nvSpPr>
            <p:spPr>
              <a:xfrm>
                <a:off x="6933459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9C40B88-FDE0-4A4D-911E-B3041D95F75B}"/>
                  </a:ext>
                </a:extLst>
              </p:cNvPr>
              <p:cNvSpPr/>
              <p:nvPr/>
            </p:nvSpPr>
            <p:spPr>
              <a:xfrm>
                <a:off x="6157546" y="3631876"/>
                <a:ext cx="5213090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2DEC375-BD46-438A-B469-107AEA3DF69C}"/>
                  </a:ext>
                </a:extLst>
              </p:cNvPr>
              <p:cNvSpPr/>
              <p:nvPr/>
            </p:nvSpPr>
            <p:spPr>
              <a:xfrm>
                <a:off x="8200526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8EE9C37-22F1-4D70-934A-0DE4C634A06E}"/>
                  </a:ext>
                </a:extLst>
              </p:cNvPr>
              <p:cNvSpPr/>
              <p:nvPr/>
            </p:nvSpPr>
            <p:spPr>
              <a:xfrm>
                <a:off x="8792541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34C6B-B743-4362-87BA-B3E8FA1098C9}"/>
                  </a:ext>
                </a:extLst>
              </p:cNvPr>
              <p:cNvSpPr/>
              <p:nvPr/>
            </p:nvSpPr>
            <p:spPr>
              <a:xfrm>
                <a:off x="937967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D38170-0113-44BB-9DAA-88A1A146BBAC}"/>
                  </a:ext>
                </a:extLst>
              </p:cNvPr>
              <p:cNvSpPr/>
              <p:nvPr/>
            </p:nvSpPr>
            <p:spPr>
              <a:xfrm>
                <a:off x="9971685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C4FE7E8-2F8A-4FB7-A54C-F7A63E3F38D4}"/>
                  </a:ext>
                </a:extLst>
              </p:cNvPr>
              <p:cNvSpPr/>
              <p:nvPr/>
            </p:nvSpPr>
            <p:spPr>
              <a:xfrm>
                <a:off x="1056370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07A8ED-6FCA-4788-A757-42AD2E5EAF18}"/>
                  </a:ext>
                </a:extLst>
              </p:cNvPr>
              <p:cNvSpPr/>
              <p:nvPr/>
            </p:nvSpPr>
            <p:spPr>
              <a:xfrm>
                <a:off x="761339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B8085F0-A14C-416A-AA83-5B7C47EEA222}"/>
                  </a:ext>
                </a:extLst>
              </p:cNvPr>
              <p:cNvSpPr/>
              <p:nvPr/>
            </p:nvSpPr>
            <p:spPr>
              <a:xfrm>
                <a:off x="642936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7DCAD6-BFF9-4697-8274-F688E957CB6C}"/>
                  </a:ext>
                </a:extLst>
              </p:cNvPr>
              <p:cNvSpPr/>
              <p:nvPr/>
            </p:nvSpPr>
            <p:spPr>
              <a:xfrm>
                <a:off x="7021382" y="3784618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C10C2E-7340-473D-9973-CF3273E539AF}"/>
                  </a:ext>
                </a:extLst>
              </p:cNvPr>
              <p:cNvSpPr/>
              <p:nvPr/>
            </p:nvSpPr>
            <p:spPr>
              <a:xfrm rot="16200000">
                <a:off x="8159201" y="4810932"/>
                <a:ext cx="928574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32830E1-DCA8-493D-B30B-DBC401F4DD55}"/>
                  </a:ext>
                </a:extLst>
              </p:cNvPr>
              <p:cNvSpPr/>
              <p:nvPr/>
            </p:nvSpPr>
            <p:spPr>
              <a:xfrm rot="16200000">
                <a:off x="8180461" y="3142761"/>
                <a:ext cx="852759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C6E8867-D402-4153-9F53-8A35E1CC287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8742" y="5471671"/>
                    <a:ext cx="604753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8C6E8867-D402-4153-9F53-8A35E1CC2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8742" y="5471671"/>
                    <a:ext cx="604753" cy="492443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93C2101-9301-45CF-AD95-4AF86ED4282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4958" y="2060706"/>
                    <a:ext cx="323422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A93C2101-9301-45CF-AD95-4AF86ED42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4958" y="2060706"/>
                    <a:ext cx="323422" cy="492443"/>
                  </a:xfrm>
                  <a:prstGeom prst="rect">
                    <a:avLst/>
                  </a:prstGeom>
                  <a:blipFill>
                    <a:blip r:embed="rId4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0B7B8F-20B7-47C9-82F8-45985F32AA71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4610724"/>
                    <a:ext cx="459165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670B7B8F-20B7-47C9-82F8-45985F32A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4610724"/>
                    <a:ext cx="459165" cy="553998"/>
                  </a:xfrm>
                  <a:prstGeom prst="rect">
                    <a:avLst/>
                  </a:prstGeom>
                  <a:blipFill>
                    <a:blip r:embed="rId5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E1D1D1C-4E81-4974-B7DF-7B49D527F06C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2911849"/>
                    <a:ext cx="564257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EE1D1D1C-4E81-4974-B7DF-7B49D527F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2911849"/>
                    <a:ext cx="564257" cy="553998"/>
                  </a:xfrm>
                  <a:prstGeom prst="rect">
                    <a:avLst/>
                  </a:prstGeom>
                  <a:blipFill>
                    <a:blip r:embed="rId6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8069A1-9D10-4D93-BCAA-CEC42AE295FE}"/>
              </a:ext>
            </a:extLst>
          </p:cNvPr>
          <p:cNvSpPr txBox="1"/>
          <p:nvPr/>
        </p:nvSpPr>
        <p:spPr>
          <a:xfrm>
            <a:off x="0" y="1667139"/>
            <a:ext cx="6448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compression in hidden layer.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hidden unit could copy a different input component.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2E20F8-B3D5-485E-95D0-89164E0668DF}"/>
              </a:ext>
            </a:extLst>
          </p:cNvPr>
          <p:cNvSpPr txBox="1"/>
          <p:nvPr/>
        </p:nvSpPr>
        <p:spPr>
          <a:xfrm>
            <a:off x="465231" y="2644254"/>
            <a:ext cx="483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guarantee that the hidden units will extract meaningful structure.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79F27-8377-487A-B2D2-AE86E10F5AA1}"/>
              </a:ext>
            </a:extLst>
          </p:cNvPr>
          <p:cNvSpPr txBox="1"/>
          <p:nvPr/>
        </p:nvSpPr>
        <p:spPr>
          <a:xfrm>
            <a:off x="491230" y="3418751"/>
            <a:ext cx="4839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higher dimension code helps to model a more complex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 Overfitting?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266700" y="991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Hidden layer is </a:t>
            </a:r>
            <a:r>
              <a:rPr lang="en-US" b="1" dirty="0" err="1"/>
              <a:t>overcomplete</a:t>
            </a:r>
            <a:r>
              <a:rPr lang="en-US" dirty="0"/>
              <a:t> if its dimension is greater than the input layer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59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Скругленный прямоугольник 64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14300"/>
            <a:ext cx="10515600" cy="6619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Convolutional AE</a:t>
            </a:r>
            <a:endParaRPr lang="he-IL" sz="3200" b="1" dirty="0">
              <a:latin typeface="+mn-lt"/>
            </a:endParaRPr>
          </a:p>
        </p:txBody>
      </p:sp>
      <p:pic>
        <p:nvPicPr>
          <p:cNvPr id="1026" name="Picture 2" descr="×ª××¦××ª ×ª××× × ×¢×××¨ âªconvolutional autoencoderâ¬â">
            <a:extLst>
              <a:ext uri="{FF2B5EF4-FFF2-40B4-BE49-F238E27FC236}">
                <a16:creationId xmlns:a16="http://schemas.microsoft.com/office/drawing/2014/main" id="{83DC2BEF-67AC-4ADE-9974-A7C0852A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751813"/>
            <a:ext cx="6296025" cy="21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 descr="convA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75" y="2878465"/>
            <a:ext cx="9263908" cy="38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498247"/>
            <a:ext cx="7429500" cy="151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125" y="1832063"/>
            <a:ext cx="2457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AE: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 txBox="1">
            <a:spLocks/>
          </p:cNvSpPr>
          <p:nvPr/>
        </p:nvSpPr>
        <p:spPr>
          <a:xfrm>
            <a:off x="200025" y="152400"/>
            <a:ext cx="10515600" cy="6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Keras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 example results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10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4010907"/>
            <a:ext cx="7429500" cy="1514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498247"/>
            <a:ext cx="7429500" cy="151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125" y="1832063"/>
            <a:ext cx="2457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AE: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Conv</a:t>
            </a:r>
            <a:r>
              <a:rPr lang="en-US" dirty="0"/>
              <a:t> AE:</a:t>
            </a:r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 txBox="1">
            <a:spLocks/>
          </p:cNvSpPr>
          <p:nvPr/>
        </p:nvSpPr>
        <p:spPr>
          <a:xfrm>
            <a:off x="200025" y="152400"/>
            <a:ext cx="10515600" cy="6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Keras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 example results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10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3825"/>
            <a:ext cx="10515600" cy="69805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Regularization</a:t>
            </a:r>
            <a:endParaRPr lang="he-IL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748A-9D27-4494-A55E-4FDC928BCAC8}"/>
              </a:ext>
            </a:extLst>
          </p:cNvPr>
          <p:cNvSpPr txBox="1"/>
          <p:nvPr/>
        </p:nvSpPr>
        <p:spPr>
          <a:xfrm>
            <a:off x="285226" y="1248234"/>
            <a:ext cx="933502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Motivation: 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We would like to learn meaningful features </a:t>
            </a:r>
            <a:r>
              <a:rPr lang="en-US" sz="2000" b="1" dirty="0"/>
              <a:t>without  </a:t>
            </a:r>
            <a:r>
              <a:rPr lang="en-US" sz="2000" dirty="0"/>
              <a:t>varying the code’s dimensions (Overcomplete or Undercomplete).</a:t>
            </a:r>
          </a:p>
          <a:p>
            <a:endParaRPr lang="en-US" sz="2000" dirty="0"/>
          </a:p>
          <a:p>
            <a:r>
              <a:rPr lang="en-US" sz="2000" b="1" dirty="0"/>
              <a:t>Solution:</a:t>
            </a:r>
            <a:r>
              <a:rPr lang="en-US" sz="2000" dirty="0"/>
              <a:t> apply other constraints to the training process.</a:t>
            </a:r>
          </a:p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 Add regularization term to the loss function:</a:t>
            </a:r>
            <a:endParaRPr lang="he-IL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9" y="3476950"/>
            <a:ext cx="2999806" cy="6556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74" y="4186535"/>
            <a:ext cx="1461816" cy="399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85" y="4160819"/>
            <a:ext cx="239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4729126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prevent overfitting;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robust and meaningful codes (latent variables);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prevent learning trivial identity function;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3030694" y="3617004"/>
            <a:ext cx="1476944" cy="257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78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0DB7-7537-4AFC-8FAD-362ED348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700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Denoising Autoencoders</a:t>
            </a:r>
            <a:endParaRPr lang="he-IL" sz="32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4D430-C272-4B94-9C97-8860F4909BFB}"/>
              </a:ext>
            </a:extLst>
          </p:cNvPr>
          <p:cNvSpPr txBox="1"/>
          <p:nvPr/>
        </p:nvSpPr>
        <p:spPr>
          <a:xfrm>
            <a:off x="494688" y="1071437"/>
            <a:ext cx="1118252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u="sng" dirty="0"/>
              <a:t>Intuition:</a:t>
            </a:r>
            <a:r>
              <a:rPr lang="en-US" sz="2000" b="1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Add some noise to the input and compare with clean data (train to reconstruct initial image)</a:t>
            </a:r>
            <a:endParaRPr lang="he-IL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785BCC-C75D-471A-9283-96F273786A61}"/>
              </a:ext>
            </a:extLst>
          </p:cNvPr>
          <p:cNvGrpSpPr/>
          <p:nvPr/>
        </p:nvGrpSpPr>
        <p:grpSpPr>
          <a:xfrm>
            <a:off x="721264" y="3463672"/>
            <a:ext cx="10370893" cy="2132460"/>
            <a:chOff x="892243" y="4311222"/>
            <a:chExt cx="10370893" cy="21324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0A2395-3F14-49B9-8AD4-5BC3E1C90478}"/>
                </a:ext>
              </a:extLst>
            </p:cNvPr>
            <p:cNvGrpSpPr/>
            <p:nvPr/>
          </p:nvGrpSpPr>
          <p:grpSpPr>
            <a:xfrm>
              <a:off x="892243" y="4311222"/>
              <a:ext cx="10370893" cy="2132460"/>
              <a:chOff x="892243" y="4311222"/>
              <a:chExt cx="10370893" cy="21324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0302AC-029E-4C9A-90DD-2C0174BBE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128" y="4593126"/>
                <a:ext cx="742950" cy="73342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D04E54-C37D-4E50-B123-ED1D5772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27223" y="4613060"/>
                <a:ext cx="742950" cy="73342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D4CD9E-3DB0-449D-A630-788B7C6082E6}"/>
                  </a:ext>
                </a:extLst>
              </p:cNvPr>
              <p:cNvSpPr/>
              <p:nvPr/>
            </p:nvSpPr>
            <p:spPr>
              <a:xfrm>
                <a:off x="2887539" y="4359675"/>
                <a:ext cx="1670539" cy="12003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Encoder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93AE6C-FCFD-4D3F-B093-804A47542B61}"/>
                  </a:ext>
                </a:extLst>
              </p:cNvPr>
              <p:cNvSpPr/>
              <p:nvPr/>
            </p:nvSpPr>
            <p:spPr>
              <a:xfrm>
                <a:off x="6935685" y="4359675"/>
                <a:ext cx="1670539" cy="120032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37EB91-C9DD-4F05-93DD-0CA5E3ECB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/>
              <a:srcRect l="3317" t="1162" r="4736" b="2687"/>
              <a:stretch/>
            </p:blipFill>
            <p:spPr>
              <a:xfrm>
                <a:off x="5404486" y="4311222"/>
                <a:ext cx="674370" cy="133710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CA33D1-A80E-495A-8C17-CCF7D78658F3}"/>
                  </a:ext>
                </a:extLst>
              </p:cNvPr>
              <p:cNvSpPr txBox="1"/>
              <p:nvPr/>
            </p:nvSpPr>
            <p:spPr>
              <a:xfrm>
                <a:off x="3839187" y="5982017"/>
                <a:ext cx="42981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/>
                  <a:t>Latent space representation</a:t>
                </a:r>
                <a:endParaRPr lang="he-IL" sz="24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802295-4DFA-458D-AFD5-2F9DB1B3BC6B}"/>
                  </a:ext>
                </a:extLst>
              </p:cNvPr>
              <p:cNvSpPr txBox="1"/>
              <p:nvPr/>
            </p:nvSpPr>
            <p:spPr>
              <a:xfrm>
                <a:off x="9271931" y="5806695"/>
                <a:ext cx="1991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Denoised Input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5F709-E8F0-4580-BAB7-D007752FA4BC}"/>
                  </a:ext>
                </a:extLst>
              </p:cNvPr>
              <p:cNvSpPr txBox="1"/>
              <p:nvPr/>
            </p:nvSpPr>
            <p:spPr>
              <a:xfrm>
                <a:off x="892243" y="5802942"/>
                <a:ext cx="1749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Noisy Input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AA0AA8-B476-4EAD-8A33-62E49E8F16B4}"/>
                </a:ext>
              </a:extLst>
            </p:cNvPr>
            <p:cNvSpPr/>
            <p:nvPr/>
          </p:nvSpPr>
          <p:spPr>
            <a:xfrm>
              <a:off x="1837592" y="4862145"/>
              <a:ext cx="1031162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03FAB04E-780E-425D-A8DA-75019F67CA21}"/>
                </a:ext>
              </a:extLst>
            </p:cNvPr>
            <p:cNvSpPr/>
            <p:nvPr/>
          </p:nvSpPr>
          <p:spPr>
            <a:xfrm>
              <a:off x="4558078" y="4862145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DD85F1F-7BD2-467C-BA95-3484818983D1}"/>
                </a:ext>
              </a:extLst>
            </p:cNvPr>
            <p:cNvSpPr/>
            <p:nvPr/>
          </p:nvSpPr>
          <p:spPr>
            <a:xfrm>
              <a:off x="6078856" y="4856698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E8A5DA-5D67-4C82-BED9-4604CC4041C3}"/>
                </a:ext>
              </a:extLst>
            </p:cNvPr>
            <p:cNvSpPr/>
            <p:nvPr/>
          </p:nvSpPr>
          <p:spPr>
            <a:xfrm>
              <a:off x="8616645" y="4836762"/>
              <a:ext cx="1045515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658EF3-3B79-495D-B2A1-B2EAA727B02D}"/>
              </a:ext>
            </a:extLst>
          </p:cNvPr>
          <p:cNvSpPr txBox="1"/>
          <p:nvPr/>
        </p:nvSpPr>
        <p:spPr>
          <a:xfrm>
            <a:off x="4049435" y="2737673"/>
            <a:ext cx="539412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 more robust model</a:t>
            </a:r>
            <a:endParaRPr lang="he-IL" sz="2800" b="1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99" y="2122667"/>
            <a:ext cx="1794636" cy="6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55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AD061-D5EE-4755-97A4-E33D8A010B13}"/>
              </a:ext>
            </a:extLst>
          </p:cNvPr>
          <p:cNvSpPr txBox="1"/>
          <p:nvPr/>
        </p:nvSpPr>
        <p:spPr>
          <a:xfrm>
            <a:off x="805343" y="2004969"/>
            <a:ext cx="99325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33D9C0-6943-4A82-BCB0-9D18B6D84217}"/>
                  </a:ext>
                </a:extLst>
              </p:cNvPr>
              <p:cNvSpPr txBox="1"/>
              <p:nvPr/>
            </p:nvSpPr>
            <p:spPr>
              <a:xfrm>
                <a:off x="282503" y="1741352"/>
                <a:ext cx="548250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Idea: A robust representation against noise:</a:t>
                </a:r>
              </a:p>
              <a:p>
                <a:endParaRPr lang="en-US" sz="2800" dirty="0"/>
              </a:p>
              <a:p>
                <a:pPr marL="342900" indent="-342900">
                  <a:buFontTx/>
                  <a:buChar char="-"/>
                </a:pPr>
                <a:r>
                  <a:rPr lang="en-US" sz="2800" dirty="0"/>
                  <a:t>Random assignment of subset of inputs to 0,  with probability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800" dirty="0"/>
                  <a:t>Gaussian additive noise.	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633D9C0-6943-4A82-BCB0-9D18B6D8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03" y="1741352"/>
                <a:ext cx="5482508" cy="4401205"/>
              </a:xfrm>
              <a:prstGeom prst="rect">
                <a:avLst/>
              </a:prstGeom>
              <a:blipFill>
                <a:blip r:embed="rId2" cstate="print"/>
                <a:stretch>
                  <a:fillRect l="-2333" t="-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×ª××¦××ª ×ª××× × ×¢×××¨ âªlena image processing gaussian noiseâ¬â">
            <a:extLst>
              <a:ext uri="{FF2B5EF4-FFF2-40B4-BE49-F238E27FC236}">
                <a16:creationId xmlns:a16="http://schemas.microsoft.com/office/drawing/2014/main" id="{7989D9D6-9170-481E-86B8-41D75831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" y="4791608"/>
            <a:ext cx="3698519" cy="19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421C0DB7-7537-4AFC-8FAD-362ED3487579}"/>
              </a:ext>
            </a:extLst>
          </p:cNvPr>
          <p:cNvSpPr txBox="1">
            <a:spLocks/>
          </p:cNvSpPr>
          <p:nvPr/>
        </p:nvSpPr>
        <p:spPr>
          <a:xfrm>
            <a:off x="190500" y="0"/>
            <a:ext cx="10515600" cy="700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Denoising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Autoencoders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3025" y="5105400"/>
            <a:ext cx="2266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Noise(</a:t>
            </a:r>
            <a:r>
              <a:rPr lang="en-US" sz="2400" dirty="0">
                <a:sym typeface="Symbol"/>
              </a:rPr>
              <a:t></a:t>
            </a:r>
            <a:r>
              <a:rPr lang="en-US" sz="2400" dirty="0"/>
              <a:t>,</a:t>
            </a:r>
            <a:r>
              <a:rPr lang="en-US" sz="2400" dirty="0">
                <a:sym typeface="Symbol"/>
              </a:rPr>
              <a:t>)    + </a:t>
            </a:r>
            <a:endParaRPr lang="ru-RU" sz="2400" dirty="0"/>
          </a:p>
        </p:txBody>
      </p:sp>
      <p:grpSp>
        <p:nvGrpSpPr>
          <p:cNvPr id="40" name="Group 2">
            <a:extLst>
              <a:ext uri="{FF2B5EF4-FFF2-40B4-BE49-F238E27FC236}">
                <a16:creationId xmlns:a16="http://schemas.microsoft.com/office/drawing/2014/main" id="{31855AC0-F312-4D1A-B929-8D0D17BD4894}"/>
              </a:ext>
            </a:extLst>
          </p:cNvPr>
          <p:cNvGrpSpPr/>
          <p:nvPr/>
        </p:nvGrpSpPr>
        <p:grpSpPr>
          <a:xfrm>
            <a:off x="6810375" y="1914525"/>
            <a:ext cx="4408791" cy="3733800"/>
            <a:chOff x="5451141" y="2024732"/>
            <a:chExt cx="5210856" cy="4054057"/>
          </a:xfrm>
        </p:grpSpPr>
        <p:sp>
          <p:nvSpPr>
            <p:cNvPr id="41" name="Rectangle: Rounded Corners 3">
              <a:extLst>
                <a:ext uri="{FF2B5EF4-FFF2-40B4-BE49-F238E27FC236}">
                  <a16:creationId xmlns:a16="http://schemas.microsoft.com/office/drawing/2014/main" id="{092230CB-B770-4988-B2B8-273313FAC36F}"/>
                </a:ext>
              </a:extLst>
            </p:cNvPr>
            <p:cNvSpPr/>
            <p:nvPr/>
          </p:nvSpPr>
          <p:spPr>
            <a:xfrm>
              <a:off x="6633538" y="2024732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D42765E7-8FD1-4B7D-BF81-DA6457FCAB50}"/>
                </a:ext>
              </a:extLst>
            </p:cNvPr>
            <p:cNvSpPr/>
            <p:nvPr/>
          </p:nvSpPr>
          <p:spPr>
            <a:xfrm>
              <a:off x="7507142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">
              <a:extLst>
                <a:ext uri="{FF2B5EF4-FFF2-40B4-BE49-F238E27FC236}">
                  <a16:creationId xmlns:a16="http://schemas.microsoft.com/office/drawing/2014/main" id="{77B27665-B37B-4BBB-ACE8-F1D4C43C22D0}"/>
                </a:ext>
              </a:extLst>
            </p:cNvPr>
            <p:cNvSpPr/>
            <p:nvPr/>
          </p:nvSpPr>
          <p:spPr>
            <a:xfrm>
              <a:off x="8099157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8A95C108-0BD0-4375-8AB3-F6132C2468BD}"/>
                </a:ext>
              </a:extLst>
            </p:cNvPr>
            <p:cNvSpPr/>
            <p:nvPr/>
          </p:nvSpPr>
          <p:spPr>
            <a:xfrm>
              <a:off x="868628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6CBB48E8-5A26-423C-B470-9A454DA23614}"/>
                </a:ext>
              </a:extLst>
            </p:cNvPr>
            <p:cNvSpPr/>
            <p:nvPr/>
          </p:nvSpPr>
          <p:spPr>
            <a:xfrm>
              <a:off x="9278301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AD51C0B7-0970-4074-A727-A5D5DD81415B}"/>
                </a:ext>
              </a:extLst>
            </p:cNvPr>
            <p:cNvSpPr/>
            <p:nvPr/>
          </p:nvSpPr>
          <p:spPr>
            <a:xfrm>
              <a:off x="987031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9">
              <a:extLst>
                <a:ext uri="{FF2B5EF4-FFF2-40B4-BE49-F238E27FC236}">
                  <a16:creationId xmlns:a16="http://schemas.microsoft.com/office/drawing/2014/main" id="{B8EE6A59-F6CD-426F-B831-EBFC5FCA5EED}"/>
                </a:ext>
              </a:extLst>
            </p:cNvPr>
            <p:cNvSpPr/>
            <p:nvPr/>
          </p:nvSpPr>
          <p:spPr>
            <a:xfrm>
              <a:off x="6920013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10">
              <a:extLst>
                <a:ext uri="{FF2B5EF4-FFF2-40B4-BE49-F238E27FC236}">
                  <a16:creationId xmlns:a16="http://schemas.microsoft.com/office/drawing/2014/main" id="{4F44866E-68FD-45DF-BC38-A22E8F38A0B7}"/>
                </a:ext>
              </a:extLst>
            </p:cNvPr>
            <p:cNvSpPr/>
            <p:nvPr/>
          </p:nvSpPr>
          <p:spPr>
            <a:xfrm>
              <a:off x="6618284" y="535894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1">
              <a:extLst>
                <a:ext uri="{FF2B5EF4-FFF2-40B4-BE49-F238E27FC236}">
                  <a16:creationId xmlns:a16="http://schemas.microsoft.com/office/drawing/2014/main" id="{CEA73214-29A6-4B2C-B731-ECDAD3420BF8}"/>
                </a:ext>
              </a:extLst>
            </p:cNvPr>
            <p:cNvSpPr/>
            <p:nvPr/>
          </p:nvSpPr>
          <p:spPr>
            <a:xfrm>
              <a:off x="7520588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3249B6EF-5D36-452E-B227-0FAF59295BC2}"/>
                </a:ext>
              </a:extLst>
            </p:cNvPr>
            <p:cNvSpPr/>
            <p:nvPr/>
          </p:nvSpPr>
          <p:spPr>
            <a:xfrm>
              <a:off x="8112603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3">
              <a:extLst>
                <a:ext uri="{FF2B5EF4-FFF2-40B4-BE49-F238E27FC236}">
                  <a16:creationId xmlns:a16="http://schemas.microsoft.com/office/drawing/2014/main" id="{2864B332-B765-4274-8217-E083C208A632}"/>
                </a:ext>
              </a:extLst>
            </p:cNvPr>
            <p:cNvSpPr/>
            <p:nvPr/>
          </p:nvSpPr>
          <p:spPr>
            <a:xfrm>
              <a:off x="869973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4">
              <a:extLst>
                <a:ext uri="{FF2B5EF4-FFF2-40B4-BE49-F238E27FC236}">
                  <a16:creationId xmlns:a16="http://schemas.microsoft.com/office/drawing/2014/main" id="{31BF99BD-FD62-411D-929E-E80A9F0512A2}"/>
                </a:ext>
              </a:extLst>
            </p:cNvPr>
            <p:cNvSpPr/>
            <p:nvPr/>
          </p:nvSpPr>
          <p:spPr>
            <a:xfrm>
              <a:off x="9291747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5">
              <a:extLst>
                <a:ext uri="{FF2B5EF4-FFF2-40B4-BE49-F238E27FC236}">
                  <a16:creationId xmlns:a16="http://schemas.microsoft.com/office/drawing/2014/main" id="{112EE3FB-F86A-4711-B4EF-D9075945634E}"/>
                </a:ext>
              </a:extLst>
            </p:cNvPr>
            <p:cNvSpPr/>
            <p:nvPr/>
          </p:nvSpPr>
          <p:spPr>
            <a:xfrm>
              <a:off x="988376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6">
              <a:extLst>
                <a:ext uri="{FF2B5EF4-FFF2-40B4-BE49-F238E27FC236}">
                  <a16:creationId xmlns:a16="http://schemas.microsoft.com/office/drawing/2014/main" id="{89AC21F0-31FA-47DD-822C-83431BE384FC}"/>
                </a:ext>
              </a:extLst>
            </p:cNvPr>
            <p:cNvSpPr/>
            <p:nvPr/>
          </p:nvSpPr>
          <p:spPr>
            <a:xfrm>
              <a:off x="6933459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17">
              <a:extLst>
                <a:ext uri="{FF2B5EF4-FFF2-40B4-BE49-F238E27FC236}">
                  <a16:creationId xmlns:a16="http://schemas.microsoft.com/office/drawing/2014/main" id="{CE449555-CD62-4897-9043-273A70C53A44}"/>
                </a:ext>
              </a:extLst>
            </p:cNvPr>
            <p:cNvSpPr/>
            <p:nvPr/>
          </p:nvSpPr>
          <p:spPr>
            <a:xfrm>
              <a:off x="7507141" y="3631876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8">
              <a:extLst>
                <a:ext uri="{FF2B5EF4-FFF2-40B4-BE49-F238E27FC236}">
                  <a16:creationId xmlns:a16="http://schemas.microsoft.com/office/drawing/2014/main" id="{6A507220-8757-4261-8E58-BEE3B888FB21}"/>
                </a:ext>
              </a:extLst>
            </p:cNvPr>
            <p:cNvSpPr/>
            <p:nvPr/>
          </p:nvSpPr>
          <p:spPr>
            <a:xfrm>
              <a:off x="8403680" y="37557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9">
              <a:extLst>
                <a:ext uri="{FF2B5EF4-FFF2-40B4-BE49-F238E27FC236}">
                  <a16:creationId xmlns:a16="http://schemas.microsoft.com/office/drawing/2014/main" id="{83382DCD-900F-439B-A510-015ADA1CD054}"/>
                </a:ext>
              </a:extLst>
            </p:cNvPr>
            <p:cNvSpPr/>
            <p:nvPr/>
          </p:nvSpPr>
          <p:spPr>
            <a:xfrm>
              <a:off x="9026271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71D110B0-1914-4F39-AD20-A99EB60E0E03}"/>
                </a:ext>
              </a:extLst>
            </p:cNvPr>
            <p:cNvSpPr/>
            <p:nvPr/>
          </p:nvSpPr>
          <p:spPr>
            <a:xfrm>
              <a:off x="7781089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26">
              <a:extLst>
                <a:ext uri="{FF2B5EF4-FFF2-40B4-BE49-F238E27FC236}">
                  <a16:creationId xmlns:a16="http://schemas.microsoft.com/office/drawing/2014/main" id="{AD6F0740-70FF-4A83-AD67-8E37A9979A3B}"/>
                </a:ext>
              </a:extLst>
            </p:cNvPr>
            <p:cNvSpPr/>
            <p:nvPr/>
          </p:nvSpPr>
          <p:spPr>
            <a:xfrm rot="16200000">
              <a:off x="8159201" y="4810932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Right 27">
              <a:extLst>
                <a:ext uri="{FF2B5EF4-FFF2-40B4-BE49-F238E27FC236}">
                  <a16:creationId xmlns:a16="http://schemas.microsoft.com/office/drawing/2014/main" id="{01728E8B-71B2-452B-8848-626885883546}"/>
                </a:ext>
              </a:extLst>
            </p:cNvPr>
            <p:cNvSpPr/>
            <p:nvPr/>
          </p:nvSpPr>
          <p:spPr>
            <a:xfrm rot="16200000">
              <a:off x="8180461" y="3142761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/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08A62363-D85D-4156-9BBC-197E121A9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/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B110437C-928C-40D0-8CA0-91A52195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/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5053B7B5-AAA3-423C-9FB8-E332A257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/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580E6E42-642F-4BAB-AC0D-99A18545C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/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F327AD67-453E-457E-B3FB-0344AB29D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276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Скругленный прямоугольник 46"/>
          <p:cNvSpPr/>
          <p:nvPr/>
        </p:nvSpPr>
        <p:spPr>
          <a:xfrm>
            <a:off x="228600" y="5543550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31958A-4E09-4ED3-8EDB-4E91A2B9501B}"/>
              </a:ext>
            </a:extLst>
          </p:cNvPr>
          <p:cNvSpPr/>
          <p:nvPr/>
        </p:nvSpPr>
        <p:spPr>
          <a:xfrm>
            <a:off x="7510706" y="1316218"/>
            <a:ext cx="4043713" cy="7198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C1C1AE-2E7C-461B-8D15-AFF364A0DFDE}"/>
              </a:ext>
            </a:extLst>
          </p:cNvPr>
          <p:cNvSpPr/>
          <p:nvPr/>
        </p:nvSpPr>
        <p:spPr>
          <a:xfrm>
            <a:off x="8384310" y="148177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856D23-22D9-47DA-80A7-BE42955DC39E}"/>
              </a:ext>
            </a:extLst>
          </p:cNvPr>
          <p:cNvSpPr/>
          <p:nvPr/>
        </p:nvSpPr>
        <p:spPr>
          <a:xfrm>
            <a:off x="8976325" y="148177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CD7428-51F3-4793-B31F-32B6D653F23C}"/>
              </a:ext>
            </a:extLst>
          </p:cNvPr>
          <p:cNvSpPr/>
          <p:nvPr/>
        </p:nvSpPr>
        <p:spPr>
          <a:xfrm>
            <a:off x="9563454" y="1481776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2F34B8-5AE7-498A-B16A-6B8F36C67112}"/>
              </a:ext>
            </a:extLst>
          </p:cNvPr>
          <p:cNvSpPr/>
          <p:nvPr/>
        </p:nvSpPr>
        <p:spPr>
          <a:xfrm>
            <a:off x="10155469" y="1481776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2C4355-6E98-494D-8B24-B50CAE5A7CF7}"/>
              </a:ext>
            </a:extLst>
          </p:cNvPr>
          <p:cNvSpPr/>
          <p:nvPr/>
        </p:nvSpPr>
        <p:spPr>
          <a:xfrm>
            <a:off x="10747484" y="1481776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EF87D-BF56-44F9-BBBD-C2BD328321B4}"/>
              </a:ext>
            </a:extLst>
          </p:cNvPr>
          <p:cNvSpPr/>
          <p:nvPr/>
        </p:nvSpPr>
        <p:spPr>
          <a:xfrm>
            <a:off x="7797181" y="148177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3FABE5-23DC-4E5B-A5E9-6EB2A8411307}"/>
              </a:ext>
            </a:extLst>
          </p:cNvPr>
          <p:cNvSpPr/>
          <p:nvPr/>
        </p:nvSpPr>
        <p:spPr>
          <a:xfrm>
            <a:off x="7848599" y="2939277"/>
            <a:ext cx="3190875" cy="7198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120D72-366F-488F-9841-EFD092AEA72C}"/>
              </a:ext>
            </a:extLst>
          </p:cNvPr>
          <p:cNvSpPr/>
          <p:nvPr/>
        </p:nvSpPr>
        <p:spPr>
          <a:xfrm>
            <a:off x="8687169" y="307939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B126B8-B8DE-448C-A4B1-33A9252BA7FF}"/>
              </a:ext>
            </a:extLst>
          </p:cNvPr>
          <p:cNvSpPr/>
          <p:nvPr/>
        </p:nvSpPr>
        <p:spPr>
          <a:xfrm>
            <a:off x="9279184" y="307939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8D3F2B-5A61-4632-9AF3-3B53A756446B}"/>
              </a:ext>
            </a:extLst>
          </p:cNvPr>
          <p:cNvSpPr/>
          <p:nvPr/>
        </p:nvSpPr>
        <p:spPr>
          <a:xfrm>
            <a:off x="9866313" y="307939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C854A2-EFEE-4172-961B-2500F4E218C5}"/>
              </a:ext>
            </a:extLst>
          </p:cNvPr>
          <p:cNvSpPr/>
          <p:nvPr/>
        </p:nvSpPr>
        <p:spPr>
          <a:xfrm>
            <a:off x="10458328" y="307939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62B12D-B3D4-4F23-92E6-D7AED321731C}"/>
              </a:ext>
            </a:extLst>
          </p:cNvPr>
          <p:cNvSpPr/>
          <p:nvPr/>
        </p:nvSpPr>
        <p:spPr>
          <a:xfrm>
            <a:off x="8100040" y="307939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99A11C-9937-4B85-85F4-98451CDAEE23}"/>
              </a:ext>
            </a:extLst>
          </p:cNvPr>
          <p:cNvSpPr/>
          <p:nvPr/>
        </p:nvSpPr>
        <p:spPr>
          <a:xfrm rot="16200000">
            <a:off x="9036369" y="4102418"/>
            <a:ext cx="928574" cy="11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605682-3EA9-4741-BD74-73D9DF0551A0}"/>
              </a:ext>
            </a:extLst>
          </p:cNvPr>
          <p:cNvSpPr/>
          <p:nvPr/>
        </p:nvSpPr>
        <p:spPr>
          <a:xfrm rot="16200000">
            <a:off x="9057629" y="2434247"/>
            <a:ext cx="852759" cy="11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571C90-DCCA-456E-A4FB-E0D204CD85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02126" y="1075967"/>
            <a:ext cx="323422" cy="492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9CDC1-A2B1-43AA-8467-74BD13626AE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592140" y="3625985"/>
            <a:ext cx="459165" cy="553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E181D-A98B-47C2-8DF8-AFC3F8CCB2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592140" y="1927110"/>
            <a:ext cx="564257" cy="553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FE9C4-161E-4BFB-8704-51188969DF7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20379" y="4471775"/>
            <a:ext cx="291102" cy="492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C0495F-99BB-4208-A2A5-8B9791CC164E}"/>
              </a:ext>
            </a:extLst>
          </p:cNvPr>
          <p:cNvSpPr/>
          <p:nvPr/>
        </p:nvSpPr>
        <p:spPr>
          <a:xfrm>
            <a:off x="7495452" y="4648107"/>
            <a:ext cx="4043713" cy="7198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A165F6-C433-460C-9DC0-4F37A14047E9}"/>
              </a:ext>
            </a:extLst>
          </p:cNvPr>
          <p:cNvSpPr/>
          <p:nvPr/>
        </p:nvSpPr>
        <p:spPr>
          <a:xfrm>
            <a:off x="8397756" y="481366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1F854C-6B3B-4C79-8C7D-13D0C096608C}"/>
              </a:ext>
            </a:extLst>
          </p:cNvPr>
          <p:cNvSpPr/>
          <p:nvPr/>
        </p:nvSpPr>
        <p:spPr>
          <a:xfrm>
            <a:off x="8989771" y="481366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E40BB0-3DA2-4B28-B619-05857878A24D}"/>
              </a:ext>
            </a:extLst>
          </p:cNvPr>
          <p:cNvSpPr/>
          <p:nvPr/>
        </p:nvSpPr>
        <p:spPr>
          <a:xfrm>
            <a:off x="9576900" y="481366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AA6D95-A334-49AA-B567-297558FE1C35}"/>
              </a:ext>
            </a:extLst>
          </p:cNvPr>
          <p:cNvSpPr/>
          <p:nvPr/>
        </p:nvSpPr>
        <p:spPr>
          <a:xfrm>
            <a:off x="10168915" y="481366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A05C55-24A2-4068-82FB-8A30831A3694}"/>
              </a:ext>
            </a:extLst>
          </p:cNvPr>
          <p:cNvSpPr/>
          <p:nvPr/>
        </p:nvSpPr>
        <p:spPr>
          <a:xfrm>
            <a:off x="10760930" y="4813665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FCDD1E-04D9-4F09-910C-79145C63D9F8}"/>
              </a:ext>
            </a:extLst>
          </p:cNvPr>
          <p:cNvSpPr/>
          <p:nvPr/>
        </p:nvSpPr>
        <p:spPr>
          <a:xfrm>
            <a:off x="7810627" y="4813664"/>
            <a:ext cx="439615" cy="4396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9AD605-179C-41FE-8E06-2CB96771906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5918" y="2711671"/>
            <a:ext cx="922945" cy="492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756D0377-ABCA-4404-B209-DF5272EA041C}"/>
              </a:ext>
            </a:extLst>
          </p:cNvPr>
          <p:cNvSpPr/>
          <p:nvPr/>
        </p:nvSpPr>
        <p:spPr>
          <a:xfrm rot="16200000">
            <a:off x="9255408" y="5428530"/>
            <a:ext cx="457200" cy="719847"/>
          </a:xfrm>
          <a:prstGeom prst="chevron">
            <a:avLst>
              <a:gd name="adj" fmla="val 60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21C0DB7-7537-4AFC-8FAD-362ED3487579}"/>
              </a:ext>
            </a:extLst>
          </p:cNvPr>
          <p:cNvSpPr txBox="1">
            <a:spLocks/>
          </p:cNvSpPr>
          <p:nvPr/>
        </p:nvSpPr>
        <p:spPr>
          <a:xfrm>
            <a:off x="190500" y="0"/>
            <a:ext cx="10515600" cy="700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Denoising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Autoencoders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9125" y="1619250"/>
            <a:ext cx="43053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 Reconstruction is computed from noisy image;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 Loss function compares prediction with the noiseless image;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 We are forcing the hidden layer to learn a generalized structure of the data!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1696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C733-2319-418B-8FE5-ADA4D94E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0"/>
            <a:ext cx="9720072" cy="8524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Denoising Autoencoders - process</a:t>
            </a:r>
            <a:endParaRPr lang="he-IL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27C244-2EDA-418F-A14B-CEEDE2CE3072}"/>
                  </a:ext>
                </a:extLst>
              </p:cNvPr>
              <p:cNvSpPr txBox="1"/>
              <p:nvPr/>
            </p:nvSpPr>
            <p:spPr>
              <a:xfrm>
                <a:off x="1219539" y="2569806"/>
                <a:ext cx="4017818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3200" dirty="0"/>
                  <a:t>Taken some input </a:t>
                </a:r>
                <a14:m>
                  <m:oMath xmlns:m="http://schemas.openxmlformats.org/officeDocument/2006/math">
                    <m:r>
                      <a:rPr lang="he-IL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he-I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B27C244-2EDA-418F-A14B-CEEDE2CE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539" y="2569806"/>
                <a:ext cx="4017818" cy="584775"/>
              </a:xfrm>
              <a:prstGeom prst="rect">
                <a:avLst/>
              </a:prstGeom>
              <a:blipFill>
                <a:blip r:embed="rId2" cstate="print"/>
                <a:stretch>
                  <a:fillRect l="-3794" t="-16842" b="-31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159FAE-DFF2-45F6-BD7F-51FA8E983E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1987" y="3363881"/>
            <a:ext cx="1085850" cy="110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124CC-15E5-479A-928A-43B691F65C5C}"/>
              </a:ext>
            </a:extLst>
          </p:cNvPr>
          <p:cNvSpPr txBox="1"/>
          <p:nvPr/>
        </p:nvSpPr>
        <p:spPr>
          <a:xfrm>
            <a:off x="5121262" y="2570675"/>
            <a:ext cx="220630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Apply Noise</a:t>
            </a:r>
            <a:endParaRPr lang="he-IL" sz="3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51CC051-1FC7-4235-A771-0711B2324A64}"/>
              </a:ext>
            </a:extLst>
          </p:cNvPr>
          <p:cNvSpPr/>
          <p:nvPr/>
        </p:nvSpPr>
        <p:spPr>
          <a:xfrm>
            <a:off x="5237357" y="3685498"/>
            <a:ext cx="192946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DB6E7-AF83-4481-98D4-E4309FD314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6345" y="3363881"/>
            <a:ext cx="1093269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4442B-BC61-4F91-9C70-E81744C5905F}"/>
                  </a:ext>
                </a:extLst>
              </p:cNvPr>
              <p:cNvSpPr txBox="1"/>
              <p:nvPr/>
            </p:nvSpPr>
            <p:spPr>
              <a:xfrm>
                <a:off x="9309627" y="2662138"/>
                <a:ext cx="3667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F74442B-BC61-4F91-9C70-E81744C5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27" y="2662138"/>
                <a:ext cx="366703" cy="492443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15E4-15A0-482E-BD64-AE5737C7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0"/>
            <a:ext cx="10515600" cy="7191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Denoising </a:t>
            </a:r>
            <a:r>
              <a:rPr lang="en-US" sz="3200" b="1" dirty="0" err="1">
                <a:latin typeface="+mn-lt"/>
              </a:rPr>
              <a:t>convolutional</a:t>
            </a:r>
            <a:r>
              <a:rPr lang="en-US" sz="3200" b="1" dirty="0">
                <a:latin typeface="+mn-lt"/>
              </a:rPr>
              <a:t> AE - example</a:t>
            </a:r>
            <a:endParaRPr lang="he-IL" sz="3200" b="1" dirty="0">
              <a:latin typeface="+mn-lt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6" y="2590800"/>
            <a:ext cx="8587108" cy="2620169"/>
          </a:xfrm>
        </p:spPr>
      </p:pic>
      <p:sp>
        <p:nvSpPr>
          <p:cNvPr id="7" name="TextBox 6"/>
          <p:cNvSpPr txBox="1"/>
          <p:nvPr/>
        </p:nvSpPr>
        <p:spPr>
          <a:xfrm>
            <a:off x="495299" y="1795621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Keras implementation result: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00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452" y="168532"/>
            <a:ext cx="268968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15" dirty="0">
                <a:latin typeface="+mn-lt"/>
              </a:rPr>
              <a:t>Outline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262" y="1326788"/>
            <a:ext cx="8909334" cy="229037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6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libri"/>
                <a:cs typeface="Calibri"/>
              </a:rPr>
              <a:t>Autoencoders (AEs): “encode -&gt; code -&gt; decode”</a:t>
            </a:r>
            <a:endParaRPr sz="24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Calibri"/>
                <a:cs typeface="Calibri"/>
              </a:rPr>
              <a:t>Latent variables and latent space;</a:t>
            </a:r>
            <a:endParaRPr sz="24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56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65" dirty="0">
                <a:latin typeface="Calibri"/>
                <a:cs typeface="Calibri"/>
              </a:rPr>
              <a:t>Variational autoencoders (VAEs);</a:t>
            </a:r>
            <a:endParaRPr sz="24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65" dirty="0">
                <a:latin typeface="Calibri"/>
                <a:cs typeface="Calibri"/>
              </a:rPr>
              <a:t>Generative Adversarial Networks (</a:t>
            </a:r>
            <a:r>
              <a:rPr sz="2400" spc="-65" dirty="0">
                <a:latin typeface="Calibri"/>
                <a:cs typeface="Calibri"/>
              </a:rPr>
              <a:t>GAN</a:t>
            </a:r>
            <a:r>
              <a:rPr lang="en-US" sz="2400" spc="-65" dirty="0">
                <a:latin typeface="Calibri"/>
                <a:cs typeface="Calibri"/>
              </a:rPr>
              <a:t>s).</a:t>
            </a: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65" dirty="0">
                <a:latin typeface="Calibri"/>
                <a:cs typeface="Calibri"/>
              </a:rPr>
              <a:t>Conditional</a:t>
            </a:r>
            <a:r>
              <a:rPr lang="en-US" sz="2400" spc="-65" dirty="0">
                <a:cs typeface="Calibri"/>
              </a:rPr>
              <a:t> Adversarial Networks (CGANs).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38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8A00-114B-4627-AA22-06A35420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19" y="0"/>
            <a:ext cx="9720072" cy="8828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+mn-lt"/>
              </a:rPr>
              <a:t>Latent space: motivation</a:t>
            </a:r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6CD75E2E-D290-4DDC-8187-3BF7C8365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179416"/>
              </p:ext>
            </p:extLst>
          </p:nvPr>
        </p:nvGraphicFramePr>
        <p:xfrm>
          <a:off x="1166813" y="682808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62050" y="4829175"/>
            <a:ext cx="7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take a look at the codes….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56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86600" y="1435100"/>
            <a:ext cx="39052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Dots – initial distribution of the samples;</a:t>
            </a:r>
          </a:p>
          <a:p>
            <a:r>
              <a:rPr lang="en-US" sz="2400" dirty="0"/>
              <a:t>Red line – desirable manifold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(objects near the line are ~digit images)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921551"/>
            <a:ext cx="6629400" cy="550781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421872" y="6334789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habr.com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ru</a:t>
            </a:r>
            <a:r>
              <a:rPr lang="en-US" dirty="0">
                <a:hlinkClick r:id="rId3"/>
              </a:rPr>
              <a:t>/post/331500/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5116" y="148709"/>
            <a:ext cx="2315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Latent space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27401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58050" y="1425575"/>
            <a:ext cx="4486275" cy="3775076"/>
          </a:xfrm>
        </p:spPr>
        <p:txBody>
          <a:bodyPr>
            <a:normAutofit/>
          </a:bodyPr>
          <a:lstStyle/>
          <a:p>
            <a:r>
              <a:rPr lang="en-US" sz="1800" u="sng" dirty="0"/>
              <a:t>the white line </a:t>
            </a:r>
            <a:r>
              <a:rPr lang="en-US" sz="1800" dirty="0"/>
              <a:t>is the manifold to which the blue data points after the auto-encoder go, that is, the auto-encoder's attempt to construct the manifold that determines the most variations in the data;</a:t>
            </a:r>
          </a:p>
          <a:p>
            <a:r>
              <a:rPr lang="en-US" sz="1800" u="sng" dirty="0"/>
              <a:t>The orange line </a:t>
            </a:r>
            <a:r>
              <a:rPr lang="en-US" sz="1800" dirty="0"/>
              <a:t>is the manifold to which the blue data points go after the </a:t>
            </a:r>
            <a:r>
              <a:rPr lang="en-US" sz="1800" dirty="0" err="1"/>
              <a:t>PCA</a:t>
            </a:r>
            <a:r>
              <a:rPr lang="en-US" sz="1800" dirty="0"/>
              <a:t>;</a:t>
            </a:r>
          </a:p>
          <a:p>
            <a:r>
              <a:rPr lang="en-US" sz="1800" u="sng" dirty="0"/>
              <a:t>colored circles </a:t>
            </a:r>
            <a:r>
              <a:rPr lang="en-US" sz="1800" dirty="0"/>
              <a:t>- points that turn into asterisks of the corresponding color after encoding;</a:t>
            </a:r>
          </a:p>
          <a:p>
            <a:r>
              <a:rPr lang="en-US" sz="1800" u="sng" dirty="0"/>
              <a:t>colored asterisks </a:t>
            </a:r>
            <a:r>
              <a:rPr lang="en-US" sz="1800" dirty="0"/>
              <a:t>- respectively, the images of the circles after the auto-encoder.</a:t>
            </a:r>
          </a:p>
          <a:p>
            <a:endParaRPr lang="ru-RU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" y="1009648"/>
            <a:ext cx="6851419" cy="5692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8050" y="5657850"/>
            <a:ext cx="41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line – is “encoded manifold” or “latent space”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79022" y="6315739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habr.com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ru</a:t>
            </a:r>
            <a:r>
              <a:rPr lang="en-US" dirty="0">
                <a:hlinkClick r:id="rId3"/>
              </a:rPr>
              <a:t>/post/331500/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116" y="148709"/>
            <a:ext cx="2315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Latent space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961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572" y="133350"/>
            <a:ext cx="10515600" cy="5859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Latent variables</a:t>
            </a:r>
            <a:endParaRPr lang="ru-RU" sz="32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864" y="900313"/>
            <a:ext cx="6608962" cy="547191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  We can consider the general population as a process of generating data, which depends on a number of hidden variables (random variables).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altLang="ru-RU" sz="1400" dirty="0">
              <a:solidFill>
                <a:srgbClr val="222222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  The dimension of the data can be much higher than the dimension of the hidden random variables that these data define. Consider the process of generating the next digit: how the digit will look can depend on many factors: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1400" dirty="0">
              <a:solidFill>
                <a:srgbClr val="222222"/>
              </a:solidFill>
              <a:latin typeface="-apple-system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rgbClr val="222222"/>
                </a:solidFill>
              </a:rPr>
              <a:t>desired numbers;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rgbClr val="222222"/>
                </a:solidFill>
              </a:rPr>
              <a:t>thickness of the stroke;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rgbClr val="222222"/>
                </a:solidFill>
              </a:rPr>
              <a:t>tilt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rgbClr val="222222"/>
                </a:solidFill>
              </a:rPr>
              <a:t>neatness;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400" b="1" dirty="0">
                <a:solidFill>
                  <a:srgbClr val="222222"/>
                </a:solidFill>
              </a:rPr>
              <a:t>     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Each of these factors has its own prior distribution.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altLang="ru-RU" sz="1400" dirty="0">
              <a:solidFill>
                <a:srgbClr val="222222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For example, the probability that a figure of </a:t>
            </a:r>
            <a:r>
              <a:rPr lang="en-US" altLang="ru-RU" sz="1400" b="1" dirty="0">
                <a:solidFill>
                  <a:srgbClr val="222222"/>
                </a:solidFill>
              </a:rPr>
              <a:t>8</a:t>
            </a:r>
            <a:r>
              <a:rPr lang="en-US" altLang="ru-RU" sz="1400" dirty="0">
                <a:solidFill>
                  <a:srgbClr val="222222"/>
                </a:solidFill>
              </a:rPr>
              <a:t> will be drawn is the Bernoulli distribution with a probability of 1/10,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The </a:t>
            </a:r>
            <a:r>
              <a:rPr lang="en-US" altLang="ru-RU" sz="1400" b="1" dirty="0">
                <a:solidFill>
                  <a:srgbClr val="222222"/>
                </a:solidFill>
              </a:rPr>
              <a:t>thickness of the stroke </a:t>
            </a:r>
            <a:r>
              <a:rPr lang="en-US" altLang="ru-RU" sz="1400" dirty="0">
                <a:solidFill>
                  <a:srgbClr val="222222"/>
                </a:solidFill>
              </a:rPr>
              <a:t>also has some distribution and may depend on both accuracy and its hidden variables, such as the </a:t>
            </a:r>
            <a:r>
              <a:rPr lang="en-US" altLang="ru-RU" sz="1400" b="1" dirty="0">
                <a:solidFill>
                  <a:srgbClr val="222222"/>
                </a:solidFill>
              </a:rPr>
              <a:t>thickness of the handle </a:t>
            </a:r>
            <a:r>
              <a:rPr lang="en-US" altLang="ru-RU" sz="1400" dirty="0">
                <a:solidFill>
                  <a:srgbClr val="222222"/>
                </a:solidFill>
              </a:rPr>
              <a:t>or the </a:t>
            </a:r>
            <a:r>
              <a:rPr lang="en-US" altLang="ru-RU" sz="1400" b="1" dirty="0">
                <a:solidFill>
                  <a:srgbClr val="222222"/>
                </a:solidFill>
              </a:rPr>
              <a:t>temperament of a person </a:t>
            </a:r>
            <a:r>
              <a:rPr lang="en-US" altLang="ru-RU" sz="1400" dirty="0">
                <a:solidFill>
                  <a:srgbClr val="222222"/>
                </a:solidFill>
              </a:rPr>
              <a:t>(again with his distributions).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altLang="ru-RU" sz="1400" dirty="0">
              <a:solidFill>
                <a:srgbClr val="222222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ru-RU" sz="1400" dirty="0">
                <a:solidFill>
                  <a:srgbClr val="222222"/>
                </a:solidFill>
              </a:rPr>
              <a:t>The auto-encoder itself in the learning process will (somehow) learn the hidden factors, for example, such as those listed above, some of their complex combinations.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sz="1400" dirty="0">
              <a:solidFill>
                <a:srgbClr val="222222"/>
              </a:solidFill>
              <a:latin typeface="-apple-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55" y="1420705"/>
            <a:ext cx="3962870" cy="39700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943099" y="5705474"/>
            <a:ext cx="7724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222222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222222"/>
                </a:solidFill>
              </a:rPr>
              <a:t>However, the joint distribution that auto-encoder learns does not have to be simple, it can be some kind of complex curved area.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7774" y="5448300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Various types of “2”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6752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825" y="0"/>
            <a:ext cx="10515600" cy="8725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Code manifold and real world manifold:</a:t>
            </a:r>
            <a:endParaRPr lang="ru-RU" sz="32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93811"/>
            <a:ext cx="7429500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925" y="1041107"/>
            <a:ext cx="10144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take two objects and look at objects lying on an arbitrary curve between them, then most likely </a:t>
            </a:r>
            <a:r>
              <a:rPr lang="en-US" u="sng" dirty="0"/>
              <a:t>intermediate objects </a:t>
            </a:r>
            <a:r>
              <a:rPr lang="en-US" dirty="0"/>
              <a:t>will not belong to the general population, since the variety on which the general population lies </a:t>
            </a:r>
            <a:r>
              <a:rPr lang="en-US" u="sng" dirty="0"/>
              <a:t>can be very curved and small</a:t>
            </a:r>
            <a:r>
              <a:rPr lang="en-US" dirty="0"/>
              <a:t>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24101" y="2977726"/>
            <a:ext cx="820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in a straight line in the space of numbers from one “8” to another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76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825" y="0"/>
            <a:ext cx="10515600" cy="8725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Code manifold and real world manifold:</a:t>
            </a:r>
            <a:endParaRPr lang="ru-RU" sz="32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93811"/>
            <a:ext cx="7429500" cy="714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7" y="4644820"/>
            <a:ext cx="7429500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925" y="1041107"/>
            <a:ext cx="10144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take two objects and look at objects lying on an arbitrary curve between them, then most likely </a:t>
            </a:r>
            <a:r>
              <a:rPr lang="en-US" u="sng" dirty="0"/>
              <a:t>intermediate objects </a:t>
            </a:r>
            <a:r>
              <a:rPr lang="en-US" dirty="0"/>
              <a:t>will not belong to the general population, since the variety on which the general population lies </a:t>
            </a:r>
            <a:r>
              <a:rPr lang="en-US" u="sng" dirty="0"/>
              <a:t>can be very curved and small</a:t>
            </a:r>
            <a:r>
              <a:rPr lang="en-US" dirty="0"/>
              <a:t>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24101" y="2977726"/>
            <a:ext cx="820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in a straight line in the space of numbers from one “8” to another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38362" y="5559220"/>
            <a:ext cx="820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in a straight line in the space of codes from one “8-code” to another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09625" y="3478077"/>
            <a:ext cx="997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we move along a curve </a:t>
            </a:r>
            <a:r>
              <a:rPr lang="en-US" u="sng" dirty="0"/>
              <a:t>between codes</a:t>
            </a:r>
            <a:r>
              <a:rPr lang="en-US" dirty="0"/>
              <a:t> (and if the code’s manifold is well parametrized), then the decoder will translate this curve from the code space to a curve that </a:t>
            </a:r>
            <a:r>
              <a:rPr lang="en-US" u="sng" dirty="0"/>
              <a:t>does not leave the defining manifold </a:t>
            </a:r>
            <a:r>
              <a:rPr lang="en-US" dirty="0"/>
              <a:t>in the space of objects. That is, intermediate objects on the curve will belong to the entire population.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76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475" y="114300"/>
            <a:ext cx="10515600" cy="55721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Learning latent space</a:t>
            </a:r>
            <a:endParaRPr lang="ru-RU" sz="32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050" y="1024732"/>
            <a:ext cx="10515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solidFill>
                  <a:srgbClr val="222222"/>
                </a:solidFill>
                <a:latin typeface="-apple-system"/>
              </a:rPr>
              <a:t>  </a:t>
            </a: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X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  </a:t>
            </a:r>
            <a:r>
              <a:rPr lang="ru-RU" altLang="ru-RU" sz="1600" dirty="0">
                <a:solidFill>
                  <a:srgbClr val="222222"/>
                </a:solidFill>
                <a:latin typeface="-apple-system"/>
              </a:rPr>
              <a:t>— 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random sample (single image) from the dataset of </a:t>
            </a:r>
            <a:r>
              <a:rPr lang="ru-RU" altLang="ru-RU" sz="1600" dirty="0">
                <a:solidFill>
                  <a:srgbClr val="222222"/>
                </a:solidFill>
                <a:latin typeface="-apple-system"/>
              </a:rPr>
              <a:t>28х28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 pixels images</a:t>
            </a:r>
            <a:r>
              <a:rPr lang="ru-RU" altLang="ru-RU" sz="1600" dirty="0">
                <a:solidFill>
                  <a:srgbClr val="222222"/>
                </a:solidFill>
                <a:latin typeface="-apple-system"/>
              </a:rPr>
              <a:t>,</a:t>
            </a:r>
            <a:br>
              <a:rPr lang="ru-RU" altLang="ru-RU" sz="1600" dirty="0">
                <a:solidFill>
                  <a:srgbClr val="222222"/>
                </a:solidFill>
                <a:latin typeface="-apple-system"/>
              </a:rPr>
            </a:br>
            <a:endParaRPr lang="ru-RU" altLang="ru-RU" sz="16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  </a:t>
            </a: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Z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 - a random value of hidden factors that determine the number in the picture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ru-RU" sz="16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 </a:t>
            </a: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P(X)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- the probability distribution of the images of the figures in the pictures, i.e. the probability of a particular image of a digit </a:t>
            </a:r>
            <a:r>
              <a:rPr lang="en-US" altLang="ru-RU" sz="1600" i="1" u="sng" dirty="0">
                <a:solidFill>
                  <a:srgbClr val="222222"/>
                </a:solidFill>
                <a:latin typeface="-apple-system"/>
              </a:rPr>
              <a:t>generally</a:t>
            </a:r>
            <a:r>
              <a:rPr lang="en-US" altLang="ru-RU" sz="1600" i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to be drawn (if the picture is not like a digit, then this probability is extremely small);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ru-RU" sz="16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 </a:t>
            </a: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P(Z)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- the probability distribution of hidden factors, for example, the distribution of the thickness of the stroke;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ru-RU" sz="1600" b="1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  P(Z|X) 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- the probability distribution of hidden factors for a given picture (a different combination of hidden variables and noise can lead to the same picture);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ru-RU" sz="1600" b="1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  P(X|Z) 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- the probability distribution of pictures for given hidden factors; the same factors can lead to different pictures (the same person in the same conditions does not draw exactly the same numbers);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ru-RU" sz="16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 </a:t>
            </a:r>
            <a:r>
              <a:rPr lang="en-US" altLang="ru-RU" sz="1600" b="1" dirty="0">
                <a:solidFill>
                  <a:srgbClr val="222222"/>
                </a:solidFill>
                <a:latin typeface="-apple-system"/>
              </a:rPr>
              <a:t>P(Z,X) </a:t>
            </a:r>
            <a:r>
              <a:rPr lang="en-US" altLang="ru-RU" sz="1600" dirty="0">
                <a:solidFill>
                  <a:srgbClr val="222222"/>
                </a:solidFill>
                <a:latin typeface="-apple-system"/>
              </a:rPr>
              <a:t> - joint distribution and, the most complete understanding of the data needed to generate new objects.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222222"/>
              </a:solidFill>
              <a:latin typeface="-apple-system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222222"/>
              </a:solidFill>
              <a:latin typeface="-apple-system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46194"/>
            <a:ext cx="19236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5" name="AutoShape 2" descr="X"/>
          <p:cNvSpPr>
            <a:spLocks noChangeAspect="1" noChangeArrowheads="1"/>
          </p:cNvSpPr>
          <p:nvPr/>
        </p:nvSpPr>
        <p:spPr bwMode="auto">
          <a:xfrm>
            <a:off x="96838" y="-2044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Z"/>
          <p:cNvSpPr>
            <a:spLocks noChangeAspect="1" noChangeArrowheads="1"/>
          </p:cNvSpPr>
          <p:nvPr/>
        </p:nvSpPr>
        <p:spPr bwMode="auto">
          <a:xfrm>
            <a:off x="96838" y="-1573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p(X)"/>
          <p:cNvSpPr>
            <a:spLocks noChangeAspect="1" noChangeArrowheads="1"/>
          </p:cNvSpPr>
          <p:nvPr/>
        </p:nvSpPr>
        <p:spPr bwMode="auto">
          <a:xfrm>
            <a:off x="96838" y="-1101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5" descr="p(Z)"/>
          <p:cNvSpPr>
            <a:spLocks noChangeAspect="1" noChangeArrowheads="1"/>
          </p:cNvSpPr>
          <p:nvPr/>
        </p:nvSpPr>
        <p:spPr bwMode="auto">
          <a:xfrm>
            <a:off x="96838" y="-630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p(Z|X)"/>
          <p:cNvSpPr>
            <a:spLocks noChangeAspect="1" noChangeArrowheads="1"/>
          </p:cNvSpPr>
          <p:nvPr/>
        </p:nvSpPr>
        <p:spPr bwMode="auto">
          <a:xfrm>
            <a:off x="96838" y="-158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7" descr="p(X|Z)"/>
          <p:cNvSpPr>
            <a:spLocks noChangeAspect="1" noChangeArrowheads="1"/>
          </p:cNvSpPr>
          <p:nvPr/>
        </p:nvSpPr>
        <p:spPr bwMode="auto">
          <a:xfrm>
            <a:off x="96838" y="312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8" descr="p(X,Z)"/>
          <p:cNvSpPr>
            <a:spLocks noChangeAspect="1" noChangeArrowheads="1"/>
          </p:cNvSpPr>
          <p:nvPr/>
        </p:nvSpPr>
        <p:spPr bwMode="auto">
          <a:xfrm>
            <a:off x="96838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9" descr="X"/>
          <p:cNvSpPr>
            <a:spLocks noChangeAspect="1" noChangeArrowheads="1"/>
          </p:cNvSpPr>
          <p:nvPr/>
        </p:nvSpPr>
        <p:spPr bwMode="auto">
          <a:xfrm>
            <a:off x="2454275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 descr="Z"/>
          <p:cNvSpPr>
            <a:spLocks noChangeAspect="1" noChangeArrowheads="1"/>
          </p:cNvSpPr>
          <p:nvPr/>
        </p:nvSpPr>
        <p:spPr bwMode="auto">
          <a:xfrm>
            <a:off x="2735263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1" descr="p(X,Z) = p(X|Z) p(Z)"/>
          <p:cNvSpPr>
            <a:spLocks noChangeAspect="1" noChangeArrowheads="1"/>
          </p:cNvSpPr>
          <p:nvPr/>
        </p:nvSpPr>
        <p:spPr bwMode="auto">
          <a:xfrm>
            <a:off x="233363" y="1560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2" descr="p(X|Z)"/>
          <p:cNvSpPr>
            <a:spLocks noChangeAspect="1" noChangeArrowheads="1"/>
          </p:cNvSpPr>
          <p:nvPr/>
        </p:nvSpPr>
        <p:spPr bwMode="auto">
          <a:xfrm>
            <a:off x="257175" y="203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3" descr="p(Z)"/>
          <p:cNvSpPr>
            <a:spLocks noChangeAspect="1" noChangeArrowheads="1"/>
          </p:cNvSpPr>
          <p:nvPr/>
        </p:nvSpPr>
        <p:spPr bwMode="auto">
          <a:xfrm>
            <a:off x="2509838" y="203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-138499"/>
            <a:ext cx="1923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AutoShape 15" descr="X"/>
          <p:cNvSpPr>
            <a:spLocks noChangeAspect="1" noChangeArrowheads="1"/>
          </p:cNvSpPr>
          <p:nvPr/>
        </p:nvSpPr>
        <p:spPr bwMode="auto">
          <a:xfrm>
            <a:off x="6653213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6" descr="Z"/>
          <p:cNvSpPr>
            <a:spLocks noChangeAspect="1" noChangeArrowheads="1"/>
          </p:cNvSpPr>
          <p:nvPr/>
        </p:nvSpPr>
        <p:spPr bwMode="auto">
          <a:xfrm>
            <a:off x="11461750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17" descr="X"/>
          <p:cNvSpPr>
            <a:spLocks noChangeAspect="1" noChangeArrowheads="1"/>
          </p:cNvSpPr>
          <p:nvPr/>
        </p:nvSpPr>
        <p:spPr bwMode="auto">
          <a:xfrm>
            <a:off x="14700250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AutoShape 18" descr="Z"/>
          <p:cNvSpPr>
            <a:spLocks noChangeAspect="1" noChangeArrowheads="1"/>
          </p:cNvSpPr>
          <p:nvPr/>
        </p:nvSpPr>
        <p:spPr bwMode="auto">
          <a:xfrm>
            <a:off x="2289175" y="-17510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40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46194"/>
            <a:ext cx="19236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5" name="AutoShape 2" descr="X"/>
          <p:cNvSpPr>
            <a:spLocks noChangeAspect="1" noChangeArrowheads="1"/>
          </p:cNvSpPr>
          <p:nvPr/>
        </p:nvSpPr>
        <p:spPr bwMode="auto">
          <a:xfrm>
            <a:off x="96838" y="-2044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Z"/>
          <p:cNvSpPr>
            <a:spLocks noChangeAspect="1" noChangeArrowheads="1"/>
          </p:cNvSpPr>
          <p:nvPr/>
        </p:nvSpPr>
        <p:spPr bwMode="auto">
          <a:xfrm>
            <a:off x="96838" y="-1573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p(X)"/>
          <p:cNvSpPr>
            <a:spLocks noChangeAspect="1" noChangeArrowheads="1"/>
          </p:cNvSpPr>
          <p:nvPr/>
        </p:nvSpPr>
        <p:spPr bwMode="auto">
          <a:xfrm>
            <a:off x="96838" y="-1101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5" descr="p(Z)"/>
          <p:cNvSpPr>
            <a:spLocks noChangeAspect="1" noChangeArrowheads="1"/>
          </p:cNvSpPr>
          <p:nvPr/>
        </p:nvSpPr>
        <p:spPr bwMode="auto">
          <a:xfrm>
            <a:off x="96838" y="-630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p(Z|X)"/>
          <p:cNvSpPr>
            <a:spLocks noChangeAspect="1" noChangeArrowheads="1"/>
          </p:cNvSpPr>
          <p:nvPr/>
        </p:nvSpPr>
        <p:spPr bwMode="auto">
          <a:xfrm>
            <a:off x="96838" y="-158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7" descr="p(X|Z)"/>
          <p:cNvSpPr>
            <a:spLocks noChangeAspect="1" noChangeArrowheads="1"/>
          </p:cNvSpPr>
          <p:nvPr/>
        </p:nvSpPr>
        <p:spPr bwMode="auto">
          <a:xfrm>
            <a:off x="96838" y="312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8" descr="p(X,Z)"/>
          <p:cNvSpPr>
            <a:spLocks noChangeAspect="1" noChangeArrowheads="1"/>
          </p:cNvSpPr>
          <p:nvPr/>
        </p:nvSpPr>
        <p:spPr bwMode="auto">
          <a:xfrm>
            <a:off x="96838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9" descr="X"/>
          <p:cNvSpPr>
            <a:spLocks noChangeAspect="1" noChangeArrowheads="1"/>
          </p:cNvSpPr>
          <p:nvPr/>
        </p:nvSpPr>
        <p:spPr bwMode="auto">
          <a:xfrm>
            <a:off x="2454275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 descr="Z"/>
          <p:cNvSpPr>
            <a:spLocks noChangeAspect="1" noChangeArrowheads="1"/>
          </p:cNvSpPr>
          <p:nvPr/>
        </p:nvSpPr>
        <p:spPr bwMode="auto">
          <a:xfrm>
            <a:off x="2735263" y="78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1" descr="p(X,Z) = p(X|Z) p(Z)"/>
          <p:cNvSpPr>
            <a:spLocks noChangeAspect="1" noChangeArrowheads="1"/>
          </p:cNvSpPr>
          <p:nvPr/>
        </p:nvSpPr>
        <p:spPr bwMode="auto">
          <a:xfrm>
            <a:off x="233363" y="1560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2" descr="p(X|Z)"/>
          <p:cNvSpPr>
            <a:spLocks noChangeAspect="1" noChangeArrowheads="1"/>
          </p:cNvSpPr>
          <p:nvPr/>
        </p:nvSpPr>
        <p:spPr bwMode="auto">
          <a:xfrm>
            <a:off x="257175" y="203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3" descr="p(Z)"/>
          <p:cNvSpPr>
            <a:spLocks noChangeAspect="1" noChangeArrowheads="1"/>
          </p:cNvSpPr>
          <p:nvPr/>
        </p:nvSpPr>
        <p:spPr bwMode="auto">
          <a:xfrm>
            <a:off x="2509838" y="203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-138499"/>
            <a:ext cx="1923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AutoShape 15" descr="X"/>
          <p:cNvSpPr>
            <a:spLocks noChangeAspect="1" noChangeArrowheads="1"/>
          </p:cNvSpPr>
          <p:nvPr/>
        </p:nvSpPr>
        <p:spPr bwMode="auto">
          <a:xfrm>
            <a:off x="6653213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6" descr="Z"/>
          <p:cNvSpPr>
            <a:spLocks noChangeAspect="1" noChangeArrowheads="1"/>
          </p:cNvSpPr>
          <p:nvPr/>
        </p:nvSpPr>
        <p:spPr bwMode="auto">
          <a:xfrm>
            <a:off x="11461750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17" descr="X"/>
          <p:cNvSpPr>
            <a:spLocks noChangeAspect="1" noChangeArrowheads="1"/>
          </p:cNvSpPr>
          <p:nvPr/>
        </p:nvSpPr>
        <p:spPr bwMode="auto">
          <a:xfrm>
            <a:off x="14700250" y="-2039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AutoShape 18" descr="Z"/>
          <p:cNvSpPr>
            <a:spLocks noChangeAspect="1" noChangeArrowheads="1"/>
          </p:cNvSpPr>
          <p:nvPr/>
        </p:nvSpPr>
        <p:spPr bwMode="auto">
          <a:xfrm>
            <a:off x="2289175" y="-17510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96" y="2277990"/>
            <a:ext cx="6997804" cy="25607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1312" y="1598614"/>
            <a:ext cx="583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be shown (introducing specific loss function to encoder) that:</a:t>
            </a:r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5" y="2387602"/>
            <a:ext cx="3146930" cy="5365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19338" y="4952813"/>
            <a:ext cx="689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 predict the parameters of some Normal distribution!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653213" y="1177132"/>
            <a:ext cx="5212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ijdykeman.github.io</a:t>
            </a:r>
            <a:r>
              <a:rPr lang="en-US" dirty="0">
                <a:hlinkClick r:id="rId4"/>
              </a:rPr>
              <a:t>/ml/2016/12/21/</a:t>
            </a:r>
            <a:r>
              <a:rPr lang="en-US" dirty="0" err="1">
                <a:hlinkClick r:id="rId4"/>
              </a:rPr>
              <a:t>cvae.html</a:t>
            </a:r>
            <a:endParaRPr lang="ru-RU" dirty="0"/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244475" y="114300"/>
            <a:ext cx="10515600" cy="55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Learning latent space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333625" y="5553760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variational</a:t>
            </a:r>
            <a:r>
              <a:rPr lang="en-US" b="1" dirty="0"/>
              <a:t> </a:t>
            </a:r>
            <a:r>
              <a:rPr lang="en-US" b="1" dirty="0" err="1"/>
              <a:t>autoencoder</a:t>
            </a:r>
            <a:r>
              <a:rPr lang="en-US" b="1" dirty="0"/>
              <a:t> (VAE) </a:t>
            </a:r>
            <a:r>
              <a:rPr lang="en-US" dirty="0"/>
              <a:t>is a generative model that learns to map objects into a given hidden space and than to generate the new objects as decoded samples from this hidden space.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564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175" y="129381"/>
            <a:ext cx="10515600" cy="58499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Variational</a:t>
            </a:r>
            <a:r>
              <a:rPr lang="en-US" sz="3200" b="1" dirty="0"/>
              <a:t> </a:t>
            </a:r>
            <a:r>
              <a:rPr lang="en-US" sz="3200" b="1" dirty="0" err="1"/>
              <a:t>Autoencoders</a:t>
            </a:r>
            <a:r>
              <a:rPr lang="en-US" sz="3200" b="1" dirty="0"/>
              <a:t> </a:t>
            </a:r>
            <a:endParaRPr lang="en-US" sz="18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00049" y="2152650"/>
            <a:ext cx="10515600" cy="628650"/>
          </a:xfrm>
        </p:spPr>
        <p:txBody>
          <a:bodyPr>
            <a:normAutofit/>
          </a:bodyPr>
          <a:lstStyle/>
          <a:p>
            <a:r>
              <a:rPr lang="en-US" sz="1600" dirty="0"/>
              <a:t>For example, we can sample from </a:t>
            </a:r>
            <a:r>
              <a:rPr lang="en-US" sz="1800" b="1" i="1" dirty="0"/>
              <a:t>P(z) ~ N(0,1) </a:t>
            </a:r>
            <a:r>
              <a:rPr lang="en-US" sz="1600" dirty="0"/>
              <a:t>distribution to decode new digits:</a:t>
            </a:r>
            <a:endParaRPr lang="ru-RU" sz="1600" dirty="0"/>
          </a:p>
        </p:txBody>
      </p:sp>
      <p:pic>
        <p:nvPicPr>
          <p:cNvPr id="6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71775"/>
            <a:ext cx="6858000" cy="30788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87" y="2219325"/>
            <a:ext cx="3538538" cy="3538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825" y="4927491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latent space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376737" y="4917965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latent space</a:t>
            </a:r>
            <a:endParaRPr lang="ru-RU" dirty="0"/>
          </a:p>
        </p:txBody>
      </p:sp>
      <p:sp>
        <p:nvSpPr>
          <p:cNvPr id="10" name="Стрелка вправо 9"/>
          <p:cNvSpPr/>
          <p:nvPr/>
        </p:nvSpPr>
        <p:spPr>
          <a:xfrm rot="10800000">
            <a:off x="10239375" y="2790825"/>
            <a:ext cx="77152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1101387" y="2563019"/>
            <a:ext cx="75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digit!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09562" y="604854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</a:t>
            </a:r>
            <a:r>
              <a:rPr lang="en-US" b="1" dirty="0" err="1"/>
              <a:t>VAE</a:t>
            </a:r>
            <a:r>
              <a:rPr lang="en-US" b="1" dirty="0"/>
              <a:t>: 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add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new information to the input  new objects with desirable features (thickness or style)!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981700" y="647172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habr.com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ru</a:t>
            </a:r>
            <a:r>
              <a:rPr lang="en-US" dirty="0">
                <a:hlinkClick r:id="rId4"/>
              </a:rPr>
              <a:t>/post/331664/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41716" y="6471722"/>
            <a:ext cx="5212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ijdykeman.github.io</a:t>
            </a:r>
            <a:r>
              <a:rPr lang="en-US" dirty="0">
                <a:hlinkClick r:id="rId5"/>
              </a:rPr>
              <a:t>/ml/2016/12/21/</a:t>
            </a:r>
            <a:r>
              <a:rPr lang="en-US" dirty="0" err="1">
                <a:hlinkClick r:id="rId5"/>
              </a:rPr>
              <a:t>cvae.html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33374" y="942112"/>
            <a:ext cx="10639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be able to generate new objects, the space of hidden variables (latent variables) must be predictable. VAE are </a:t>
            </a:r>
            <a:r>
              <a:rPr lang="en-US" dirty="0" err="1"/>
              <a:t>autoencoders</a:t>
            </a:r>
            <a:r>
              <a:rPr lang="en-US" dirty="0"/>
              <a:t> that learn to map objects </a:t>
            </a:r>
            <a:r>
              <a:rPr lang="en-US" u="sng" dirty="0"/>
              <a:t>into a given latent space </a:t>
            </a:r>
            <a:r>
              <a:rPr lang="en-US" dirty="0"/>
              <a:t>and, therefore, sample them.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Therefore,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are also referred to the family of </a:t>
            </a:r>
            <a:r>
              <a:rPr lang="en-US" dirty="0">
                <a:solidFill>
                  <a:srgbClr val="FF0000"/>
                </a:solidFill>
              </a:rPr>
              <a:t>generative models.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6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50" y="114300"/>
            <a:ext cx="395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VAE architecture</a:t>
            </a:r>
            <a:endParaRPr lang="ru-RU" sz="3200" b="1" dirty="0"/>
          </a:p>
        </p:txBody>
      </p:sp>
      <p:pic>
        <p:nvPicPr>
          <p:cNvPr id="6" name="Рисунок 5" descr="4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0551" y="1732946"/>
            <a:ext cx="7653830" cy="4048989"/>
          </a:xfrm>
          <a:prstGeom prst="rect">
            <a:avLst/>
          </a:prstGeom>
        </p:spPr>
      </p:pic>
      <p:pic>
        <p:nvPicPr>
          <p:cNvPr id="7" name="Рисунок 6" descr="5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75" y="6229322"/>
            <a:ext cx="5887272" cy="400106"/>
          </a:xfrm>
          <a:prstGeom prst="rect">
            <a:avLst/>
          </a:prstGeom>
        </p:spPr>
      </p:pic>
      <p:pic>
        <p:nvPicPr>
          <p:cNvPr id="8" name="Рисунок 7" descr="6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550" y="1050069"/>
            <a:ext cx="2667372" cy="619211"/>
          </a:xfrm>
          <a:prstGeom prst="rect">
            <a:avLst/>
          </a:prstGeom>
        </p:spPr>
      </p:pic>
      <p:pic>
        <p:nvPicPr>
          <p:cNvPr id="9" name="Рисунок 8" descr="7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99" y="1695388"/>
            <a:ext cx="2572109" cy="352474"/>
          </a:xfrm>
          <a:prstGeom prst="rect">
            <a:avLst/>
          </a:prstGeom>
        </p:spPr>
      </p:pic>
      <p:pic>
        <p:nvPicPr>
          <p:cNvPr id="10" name="Рисунок 9" descr="88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900" y="2226388"/>
            <a:ext cx="4525007" cy="352474"/>
          </a:xfrm>
          <a:prstGeom prst="rect">
            <a:avLst/>
          </a:prstGeom>
        </p:spPr>
      </p:pic>
      <p:pic>
        <p:nvPicPr>
          <p:cNvPr id="11" name="Рисунок 10" descr="99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424" y="3890861"/>
            <a:ext cx="2848373" cy="371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21743" y="1143000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want to maximize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812468" y="2190750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KL divergence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" y="291465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fix that encoder should generate hidden parameters from the multivariate Gaussian distribution: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933700" y="5819775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be shown that: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CB02-4EF5-4B50-B3A2-9F94294E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14300"/>
            <a:ext cx="10058400" cy="63017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Unsupervised Learning </a:t>
            </a:r>
            <a:endParaRPr lang="he-IL" sz="3200" b="1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8F828B-2030-4ABC-8E2F-EF4A6B94015A}"/>
              </a:ext>
            </a:extLst>
          </p:cNvPr>
          <p:cNvSpPr txBox="1">
            <a:spLocks/>
          </p:cNvSpPr>
          <p:nvPr/>
        </p:nvSpPr>
        <p:spPr>
          <a:xfrm>
            <a:off x="329904" y="1181100"/>
            <a:ext cx="5401744" cy="24322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lang="en-US" sz="2800" u="sng" dirty="0">
                <a:solidFill>
                  <a:schemeClr val="tx1"/>
                </a:solidFill>
              </a:rPr>
              <a:t>Unsupervised Learning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Data: </a:t>
            </a:r>
            <a:r>
              <a:rPr lang="en-US" sz="2800" dirty="0">
                <a:solidFill>
                  <a:schemeClr val="tx1"/>
                </a:solidFill>
              </a:rPr>
              <a:t>X (no labels!)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Goal: </a:t>
            </a:r>
            <a:r>
              <a:rPr lang="en-US" sz="2800" dirty="0">
                <a:solidFill>
                  <a:schemeClr val="tx1"/>
                </a:solidFill>
              </a:rPr>
              <a:t>Learn the structure of the data (density estimation)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AAB4C-D83C-401D-ABB5-6559EECE9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90" y="1092749"/>
            <a:ext cx="4135772" cy="49289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95375" y="3475673"/>
            <a:ext cx="4953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Clustering/grouping,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Density estimation,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Dimensionality reduction,</a:t>
            </a:r>
          </a:p>
          <a:p>
            <a:r>
              <a:rPr lang="en-US" sz="2000" dirty="0"/>
              <a:t> </a:t>
            </a:r>
          </a:p>
          <a:p>
            <a:r>
              <a:rPr lang="en-US" sz="2000" i="1" u="sng" dirty="0">
                <a:solidFill>
                  <a:schemeClr val="accent5">
                    <a:lumMod val="50000"/>
                  </a:schemeClr>
                </a:solidFill>
              </a:rPr>
              <a:t>? </a:t>
            </a:r>
            <a:r>
              <a:rPr lang="en-US" sz="2000" i="1" u="sng" dirty="0" err="1">
                <a:solidFill>
                  <a:schemeClr val="accent5">
                    <a:lumMod val="50000"/>
                  </a:schemeClr>
                </a:solidFill>
              </a:rPr>
              <a:t>Autoencoders</a:t>
            </a:r>
            <a:r>
              <a:rPr lang="en-US" sz="2000" i="1" u="sng" dirty="0">
                <a:solidFill>
                  <a:schemeClr val="accent5">
                    <a:lumMod val="50000"/>
                  </a:schemeClr>
                </a:solidFill>
              </a:rPr>
              <a:t> (AE),</a:t>
            </a:r>
          </a:p>
          <a:p>
            <a:r>
              <a:rPr lang="en-US" sz="2000" i="1" u="sng" dirty="0">
                <a:solidFill>
                  <a:schemeClr val="accent5">
                    <a:lumMod val="50000"/>
                  </a:schemeClr>
                </a:solidFill>
              </a:rPr>
              <a:t>? </a:t>
            </a:r>
            <a:r>
              <a:rPr lang="en-US" sz="2000" i="1" u="sng" dirty="0" err="1">
                <a:solidFill>
                  <a:schemeClr val="accent5">
                    <a:lumMod val="50000"/>
                  </a:schemeClr>
                </a:solidFill>
              </a:rPr>
              <a:t>Variational</a:t>
            </a:r>
            <a:r>
              <a:rPr lang="en-US" sz="2000" i="1" u="sng" dirty="0">
                <a:solidFill>
                  <a:schemeClr val="accent5">
                    <a:lumMod val="50000"/>
                  </a:schemeClr>
                </a:solidFill>
              </a:rPr>
              <a:t> AE</a:t>
            </a:r>
            <a:r>
              <a:rPr lang="en-US" sz="2000" u="sng" dirty="0">
                <a:solidFill>
                  <a:schemeClr val="accent5">
                    <a:lumMod val="50000"/>
                  </a:schemeClr>
                </a:solidFill>
              </a:rPr>
              <a:t>  (VAE)</a:t>
            </a:r>
          </a:p>
          <a:p>
            <a:r>
              <a:rPr lang="en-US" sz="2000" i="1" u="sng" dirty="0">
                <a:solidFill>
                  <a:schemeClr val="accent5">
                    <a:lumMod val="50000"/>
                  </a:schemeClr>
                </a:solidFill>
              </a:rPr>
              <a:t>? Generative Adversarial Networks (GAN)</a:t>
            </a:r>
            <a:endParaRPr lang="en-US" sz="20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52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1133475"/>
            <a:ext cx="5048250" cy="504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950" y="125193"/>
            <a:ext cx="409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VAE</a:t>
            </a:r>
            <a:r>
              <a:rPr lang="en-US" sz="3200" b="1" dirty="0"/>
              <a:t> example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64938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6250" y="2270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GANs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28488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025" y="171546"/>
            <a:ext cx="1270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5" dirty="0">
                <a:latin typeface="+mn-lt"/>
              </a:rPr>
              <a:t>G</a:t>
            </a:r>
            <a:r>
              <a:rPr sz="3200" b="1" spc="20" dirty="0">
                <a:latin typeface="+mn-lt"/>
              </a:rPr>
              <a:t>A</a:t>
            </a:r>
            <a:r>
              <a:rPr sz="3200" b="1" spc="-10" dirty="0">
                <a:latin typeface="+mn-lt"/>
              </a:rPr>
              <a:t>N</a:t>
            </a:r>
            <a:r>
              <a:rPr sz="3200" b="1" dirty="0">
                <a:latin typeface="+mn-lt"/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03960"/>
            <a:ext cx="8331836" cy="377282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Generative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Learn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generative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model</a:t>
            </a:r>
            <a:r>
              <a:rPr lang="en-US" sz="2400" spc="10" dirty="0">
                <a:latin typeface="Calibri"/>
                <a:cs typeface="Calibri"/>
              </a:rPr>
              <a:t> – to generate smth new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Adversarial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Trained </a:t>
            </a:r>
            <a:r>
              <a:rPr sz="2400" spc="20" dirty="0">
                <a:latin typeface="Calibri"/>
                <a:cs typeface="Calibri"/>
              </a:rPr>
              <a:t>in </a:t>
            </a:r>
            <a:r>
              <a:rPr sz="2400" spc="-25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adversarial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setting</a:t>
            </a:r>
            <a:r>
              <a:rPr lang="en-US" sz="2400" spc="5" dirty="0">
                <a:latin typeface="Calibri"/>
                <a:cs typeface="Calibri"/>
              </a:rPr>
              <a:t>: </a:t>
            </a:r>
            <a:r>
              <a:rPr lang="en-US" sz="2400" spc="5" dirty="0">
                <a:solidFill>
                  <a:schemeClr val="accent1"/>
                </a:solidFill>
                <a:latin typeface="Calibri"/>
                <a:cs typeface="Calibri"/>
              </a:rPr>
              <a:t>generator</a:t>
            </a:r>
            <a:r>
              <a:rPr lang="en-US" sz="2400" spc="5" dirty="0">
                <a:latin typeface="Calibri"/>
                <a:cs typeface="Calibri"/>
              </a:rPr>
              <a:t> vs.</a:t>
            </a:r>
            <a:r>
              <a:rPr lang="ru-RU" sz="2400" spc="5" dirty="0">
                <a:latin typeface="Calibri"/>
                <a:cs typeface="Calibri"/>
              </a:rPr>
              <a:t> </a:t>
            </a:r>
            <a:r>
              <a:rPr lang="en-US" sz="2400" spc="5" dirty="0">
                <a:solidFill>
                  <a:schemeClr val="accent1"/>
                </a:solidFill>
                <a:latin typeface="Calibri"/>
                <a:cs typeface="Calibri"/>
              </a:rPr>
              <a:t>discriminator</a:t>
            </a:r>
            <a:endParaRPr sz="240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1F4E79"/>
                </a:solidFill>
                <a:latin typeface="Calibri"/>
                <a:cs typeface="Calibri"/>
              </a:rPr>
              <a:t>Networks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libri"/>
                <a:cs typeface="Calibri"/>
              </a:rPr>
              <a:t>Use </a:t>
            </a:r>
            <a:r>
              <a:rPr sz="2400" spc="5" dirty="0">
                <a:latin typeface="Calibri"/>
                <a:cs typeface="Calibri"/>
              </a:rPr>
              <a:t>Deep </a:t>
            </a:r>
            <a:r>
              <a:rPr sz="2400" spc="-20" dirty="0">
                <a:latin typeface="Calibri"/>
                <a:cs typeface="Calibri"/>
              </a:rPr>
              <a:t>Neural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44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75" y="144335"/>
            <a:ext cx="371982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cs typeface="Calibri Light"/>
              </a:rPr>
              <a:t>Magic </a:t>
            </a:r>
            <a:r>
              <a:rPr sz="3200" b="1" dirty="0">
                <a:cs typeface="Calibri Light"/>
              </a:rPr>
              <a:t>of</a:t>
            </a:r>
            <a:r>
              <a:rPr sz="3200" b="1" spc="-150" dirty="0">
                <a:cs typeface="Calibri Light"/>
              </a:rPr>
              <a:t> </a:t>
            </a:r>
            <a:r>
              <a:rPr sz="3200" b="1" spc="5" dirty="0">
                <a:cs typeface="Calibri Light"/>
              </a:rPr>
              <a:t>GANs…</a:t>
            </a:r>
            <a:endParaRPr sz="3200" b="1" dirty="0"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4960" y="6501192"/>
            <a:ext cx="919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Ledig,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Christian,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et </a:t>
            </a:r>
            <a:r>
              <a:rPr sz="1200" spc="15" dirty="0">
                <a:solidFill>
                  <a:srgbClr val="7F7F7F"/>
                </a:solidFill>
                <a:latin typeface="Calibri"/>
                <a:cs typeface="Calibri"/>
              </a:rPr>
              <a:t>al.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"Photo-realistic </a:t>
            </a:r>
            <a:r>
              <a:rPr sz="1200" spc="10" dirty="0">
                <a:solidFill>
                  <a:srgbClr val="7F7F7F"/>
                </a:solidFill>
                <a:latin typeface="Calibri"/>
                <a:cs typeface="Calibri"/>
              </a:rPr>
              <a:t>single </a:t>
            </a:r>
            <a:r>
              <a:rPr sz="1200" spc="25" dirty="0">
                <a:solidFill>
                  <a:srgbClr val="7F7F7F"/>
                </a:solidFill>
                <a:latin typeface="Calibri"/>
                <a:cs typeface="Calibri"/>
              </a:rPr>
              <a:t>image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super-resolution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using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adversarial </a:t>
            </a:r>
            <a:r>
              <a:rPr sz="1200" spc="-15" dirty="0">
                <a:solidFill>
                  <a:srgbClr val="7F7F7F"/>
                </a:solidFill>
                <a:latin typeface="Calibri"/>
                <a:cs typeface="Calibri"/>
              </a:rPr>
              <a:t>network." </a:t>
            </a:r>
            <a:r>
              <a:rPr sz="1200" i="1" spc="-10" dirty="0">
                <a:solidFill>
                  <a:srgbClr val="7F7F7F"/>
                </a:solidFill>
                <a:latin typeface="Calibri"/>
                <a:cs typeface="Calibri"/>
              </a:rPr>
              <a:t>arXiv preprint </a:t>
            </a:r>
            <a:r>
              <a:rPr sz="1200" i="1" spc="-15" dirty="0">
                <a:solidFill>
                  <a:srgbClr val="7F7F7F"/>
                </a:solidFill>
                <a:latin typeface="Calibri"/>
                <a:cs typeface="Calibri"/>
              </a:rPr>
              <a:t>arXiv:1609.04802</a:t>
            </a:r>
            <a:r>
              <a:rPr sz="1200" i="1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F7F7F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425" y="1219200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2D/3D shapes </a:t>
            </a:r>
            <a:r>
              <a:rPr lang="en-US" dirty="0">
                <a:sym typeface="Wingdings" pitchFamily="2" charset="2"/>
              </a:rPr>
              <a:t> helpful for designers (rendering)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5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990600" y="1400175"/>
            <a:ext cx="9695692" cy="4651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9067" y="6501192"/>
            <a:ext cx="35515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http://people.eecs.berkeley.edu/~junyanz/projects/gvm/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307975" y="144335"/>
            <a:ext cx="371982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cs typeface="Calibri Light"/>
              </a:rPr>
              <a:t>Magic </a:t>
            </a:r>
            <a:r>
              <a:rPr sz="3200" b="1" dirty="0">
                <a:cs typeface="Calibri Light"/>
              </a:rPr>
              <a:t>of</a:t>
            </a:r>
            <a:r>
              <a:rPr sz="3200" b="1" spc="-150" dirty="0">
                <a:cs typeface="Calibri Light"/>
              </a:rPr>
              <a:t> </a:t>
            </a:r>
            <a:r>
              <a:rPr sz="3200" b="1" spc="5" dirty="0">
                <a:cs typeface="Calibri Light"/>
              </a:rPr>
              <a:t>GANs…</a:t>
            </a:r>
            <a:endParaRPr sz="3200" b="1" dirty="0">
              <a:cs typeface="Calibri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7350" y="857250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new images and videos </a:t>
            </a:r>
            <a:r>
              <a:rPr lang="en-US" dirty="0">
                <a:sym typeface="Wingdings" pitchFamily="2" charset="2"/>
              </a:rPr>
              <a:t> helpful for artists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513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43150" y="1004650"/>
            <a:ext cx="101536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Font generation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Anime character generation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Interactive Image generation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Text2Image (text to image)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3D Object generation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Image Editing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Face Aging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Human Pose Estimation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Domain-transfer (e.g. style-transfer, </a:t>
            </a:r>
            <a:r>
              <a:rPr lang="en-US" sz="1600" b="1" i="0" strike="noStrike" dirty="0" err="1">
                <a:solidFill>
                  <a:srgbClr val="0366D6"/>
                </a:solidFill>
                <a:effectLst/>
                <a:latin typeface="-apple-system"/>
              </a:rPr>
              <a:t>pix2pix</a:t>
            </a: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, </a:t>
            </a:r>
            <a:r>
              <a:rPr lang="en-US" sz="1600" b="1" i="0" strike="noStrike" dirty="0" err="1">
                <a:solidFill>
                  <a:srgbClr val="0366D6"/>
                </a:solidFill>
                <a:effectLst/>
                <a:latin typeface="-apple-system"/>
              </a:rPr>
              <a:t>sketch2image</a:t>
            </a: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Image Inpainting (hole filling)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Super-resolution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High-resolution image generation (large-scale image)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Adversarial Examples (Defense vs Attack)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Visual Saliency Prediction (attention prediction)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Robotics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Video (generation/prediction)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Synthetic Data Generation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Real-time face reconstruction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Photorealistic Image generation (e.g. </a:t>
            </a:r>
            <a:r>
              <a:rPr lang="en-US" sz="1600" b="1" i="0" strike="noStrike" dirty="0" err="1">
                <a:solidFill>
                  <a:srgbClr val="0366D6"/>
                </a:solidFill>
                <a:effectLst/>
                <a:latin typeface="-apple-system"/>
              </a:rPr>
              <a:t>pix2pix</a:t>
            </a: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, </a:t>
            </a:r>
            <a:r>
              <a:rPr lang="en-US" sz="1600" b="1" i="0" strike="noStrike" dirty="0" err="1">
                <a:solidFill>
                  <a:srgbClr val="0366D6"/>
                </a:solidFill>
                <a:effectLst/>
                <a:latin typeface="-apple-system"/>
              </a:rPr>
              <a:t>sketch2image</a:t>
            </a: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)</a:t>
            </a:r>
            <a:endParaRPr lang="en-US" sz="16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strike="noStrike" dirty="0">
                <a:solidFill>
                  <a:srgbClr val="0366D6"/>
                </a:solidFill>
                <a:effectLst/>
                <a:latin typeface="-apple-system"/>
              </a:rPr>
              <a:t>Human Pose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</a:rPr>
              <a:t>…</a:t>
            </a:r>
            <a:endParaRPr 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6863" y="129659"/>
            <a:ext cx="4317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Applications using GANs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257425" y="4962525"/>
            <a:ext cx="5905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948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81" y="153956"/>
            <a:ext cx="44151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+mn-lt"/>
              </a:rPr>
              <a:t>Adversarial</a:t>
            </a:r>
            <a:r>
              <a:rPr sz="3200" b="1" spc="-140" dirty="0">
                <a:latin typeface="+mn-lt"/>
              </a:rPr>
              <a:t> </a:t>
            </a:r>
            <a:r>
              <a:rPr sz="3200" b="1" spc="-45" dirty="0">
                <a:latin typeface="+mn-lt"/>
              </a:rPr>
              <a:t>Training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3475" y="1178350"/>
            <a:ext cx="9036685" cy="285975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GANs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extend </a:t>
            </a:r>
            <a:r>
              <a:rPr lang="en-US" sz="2800" b="1" dirty="0">
                <a:solidFill>
                  <a:srgbClr val="1F4E79"/>
                </a:solidFill>
                <a:latin typeface="Calibri"/>
                <a:cs typeface="Calibri"/>
              </a:rPr>
              <a:t>the</a:t>
            </a:r>
            <a:r>
              <a:rPr sz="2800" b="1" spc="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idea </a:t>
            </a:r>
            <a:r>
              <a:rPr lang="en-US" sz="2800" b="1" spc="10" dirty="0">
                <a:solidFill>
                  <a:srgbClr val="1F4E79"/>
                </a:solidFill>
                <a:latin typeface="Calibri"/>
                <a:cs typeface="Calibri"/>
              </a:rPr>
              <a:t>of discriminative modeling</a:t>
            </a: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endParaRPr lang="en-US" sz="2800" b="1" spc="-5" dirty="0">
              <a:solidFill>
                <a:srgbClr val="1F4E79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spc="-10" dirty="0">
                <a:latin typeface="Calibri"/>
                <a:cs typeface="Calibri"/>
              </a:rPr>
              <a:t>Generator: </a:t>
            </a:r>
            <a:r>
              <a:rPr sz="2400" spc="-10" dirty="0">
                <a:latin typeface="Calibri"/>
                <a:cs typeface="Calibri"/>
              </a:rPr>
              <a:t>generate </a:t>
            </a:r>
            <a:r>
              <a:rPr sz="2400" spc="-45" dirty="0">
                <a:latin typeface="Calibri"/>
                <a:cs typeface="Calibri"/>
              </a:rPr>
              <a:t>fake </a:t>
            </a:r>
            <a:r>
              <a:rPr sz="2400" spc="-10" dirty="0">
                <a:latin typeface="Calibri"/>
                <a:cs typeface="Calibri"/>
              </a:rPr>
              <a:t>samples,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spc="5" dirty="0">
                <a:latin typeface="Calibri"/>
                <a:cs typeface="Calibri"/>
              </a:rPr>
              <a:t>fool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u="sng" dirty="0">
                <a:latin typeface="Calibri"/>
                <a:cs typeface="Calibri"/>
              </a:rPr>
              <a:t>Discriminator</a:t>
            </a: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dirty="0">
                <a:latin typeface="Calibri"/>
                <a:cs typeface="Calibri"/>
              </a:rPr>
              <a:t>Discriminator: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spc="10" dirty="0">
                <a:latin typeface="Calibri"/>
                <a:cs typeface="Calibri"/>
              </a:rPr>
              <a:t>distinguish </a:t>
            </a:r>
            <a:r>
              <a:rPr sz="2400" dirty="0">
                <a:latin typeface="Calibri"/>
                <a:cs typeface="Calibri"/>
              </a:rPr>
              <a:t>between </a:t>
            </a:r>
            <a:r>
              <a:rPr sz="2400" spc="-25" dirty="0">
                <a:latin typeface="Calibri"/>
                <a:cs typeface="Calibri"/>
              </a:rPr>
              <a:t>real </a:t>
            </a:r>
            <a:r>
              <a:rPr sz="2400" spc="-10" dirty="0">
                <a:latin typeface="Calibri"/>
                <a:cs typeface="Calibri"/>
              </a:rPr>
              <a:t>and </a:t>
            </a:r>
            <a:r>
              <a:rPr sz="2400" spc="-50" dirty="0">
                <a:latin typeface="Calibri"/>
                <a:cs typeface="Calibri"/>
              </a:rPr>
              <a:t>fake</a:t>
            </a:r>
            <a:r>
              <a:rPr sz="2400" spc="-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samples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Calibri"/>
                <a:cs typeface="Calibri"/>
              </a:rPr>
              <a:t>Train </a:t>
            </a:r>
            <a:r>
              <a:rPr sz="2400" spc="5" dirty="0">
                <a:latin typeface="Calibri"/>
                <a:cs typeface="Calibri"/>
              </a:rPr>
              <a:t>them </a:t>
            </a:r>
            <a:r>
              <a:rPr sz="2400" spc="-15" dirty="0">
                <a:latin typeface="Calibri"/>
                <a:cs typeface="Calibri"/>
              </a:rPr>
              <a:t>against </a:t>
            </a:r>
            <a:r>
              <a:rPr sz="2400" spc="-20" dirty="0">
                <a:latin typeface="Calibri"/>
                <a:cs typeface="Calibri"/>
              </a:rPr>
              <a:t>each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other</a:t>
            </a:r>
            <a:r>
              <a:rPr lang="en-US" sz="2400" spc="10" dirty="0">
                <a:latin typeface="Calibri"/>
                <a:cs typeface="Calibri"/>
              </a:rPr>
              <a:t> (separately)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Repeat </a:t>
            </a:r>
            <a:r>
              <a:rPr sz="2400" spc="2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we get </a:t>
            </a:r>
            <a:r>
              <a:rPr sz="2400" spc="5" dirty="0">
                <a:latin typeface="Calibri"/>
                <a:cs typeface="Calibri"/>
              </a:rPr>
              <a:t>better </a:t>
            </a:r>
            <a:r>
              <a:rPr sz="2400" u="sng" spc="-5" dirty="0">
                <a:latin typeface="Calibri"/>
                <a:cs typeface="Calibri"/>
              </a:rPr>
              <a:t>Generator</a:t>
            </a:r>
            <a:r>
              <a:rPr sz="2400" u="sng" spc="-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u="sng" dirty="0">
                <a:latin typeface="Calibri"/>
                <a:cs typeface="Calibri"/>
              </a:rPr>
              <a:t>Discriminator</a:t>
            </a:r>
            <a:endParaRPr lang="en-US" sz="2400" u="sng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400" dirty="0">
                <a:latin typeface="Calibri"/>
                <a:cs typeface="Calibri"/>
              </a:rPr>
              <a:t>=&gt; receive more realistic generated objects!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603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96" y="142394"/>
            <a:ext cx="9815129" cy="65137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75" y="114300"/>
            <a:ext cx="531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Policeman vs. Counterfeiter</a:t>
            </a:r>
            <a:endParaRPr lang="ru-RU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115175" y="6248400"/>
            <a:ext cx="40957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333625" y="6076950"/>
            <a:ext cx="40957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267575" y="6400800"/>
            <a:ext cx="40957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3925" y="6267450"/>
            <a:ext cx="40957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164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/>
          <p:nvPr/>
        </p:nvSpPr>
        <p:spPr>
          <a:xfrm>
            <a:off x="2054161" y="1074043"/>
            <a:ext cx="8440060" cy="3718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637" y="152201"/>
            <a:ext cx="358647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GAN’s</a:t>
            </a:r>
            <a:r>
              <a:rPr sz="3200" b="1" spc="-120" dirty="0">
                <a:latin typeface="+mn-lt"/>
              </a:rPr>
              <a:t> </a:t>
            </a:r>
            <a:r>
              <a:rPr sz="3200" b="1" spc="-20" dirty="0">
                <a:latin typeface="+mn-lt"/>
              </a:rPr>
              <a:t>Architecture</a:t>
            </a:r>
            <a:endParaRPr sz="3200" b="1" dirty="0">
              <a:latin typeface="+mn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909" y="5586155"/>
            <a:ext cx="760984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400" b="1" dirty="0">
                <a:latin typeface="Calibri"/>
                <a:cs typeface="Calibri"/>
              </a:rPr>
              <a:t>Z </a:t>
            </a:r>
            <a:r>
              <a:rPr sz="2400" spc="2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some </a:t>
            </a:r>
            <a:r>
              <a:rPr sz="2400" dirty="0">
                <a:latin typeface="Calibri"/>
                <a:cs typeface="Calibri"/>
              </a:rPr>
              <a:t>random </a:t>
            </a:r>
            <a:r>
              <a:rPr sz="2400" spc="15" dirty="0">
                <a:latin typeface="Calibri"/>
                <a:cs typeface="Calibri"/>
              </a:rPr>
              <a:t>noise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(Gaussian/Uniform).</a:t>
            </a:r>
            <a:endParaRPr sz="2400">
              <a:latin typeface="Calibri"/>
              <a:cs typeface="Calibri"/>
            </a:endParaRPr>
          </a:p>
          <a:p>
            <a:pPr marL="304800" indent="-2921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400" b="1" dirty="0">
                <a:latin typeface="Calibri"/>
                <a:cs typeface="Calibri"/>
              </a:rPr>
              <a:t>Z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thought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latent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7127" y="2748530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3483" y="293319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3365" y="1871393"/>
            <a:ext cx="41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7537" y="1012427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8354" y="3252772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8180" y="2606545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2691" y="1871393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41136" y="3895487"/>
            <a:ext cx="2581275" cy="1477328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Discriminator solve  binary classification problem:</a:t>
            </a:r>
          </a:p>
          <a:p>
            <a:r>
              <a:rPr lang="ru-RU" dirty="0"/>
              <a:t>«0» - </a:t>
            </a:r>
            <a:r>
              <a:rPr lang="en-US" dirty="0"/>
              <a:t>is for the fake</a:t>
            </a:r>
          </a:p>
          <a:p>
            <a:r>
              <a:rPr lang="en-US" dirty="0"/>
              <a:t>“1” – is for the real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117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/>
          <p:nvPr/>
        </p:nvSpPr>
        <p:spPr>
          <a:xfrm>
            <a:off x="1431416" y="1717645"/>
            <a:ext cx="9232773" cy="435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350" y="192056"/>
            <a:ext cx="49549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solidFill>
                  <a:schemeClr val="tx1"/>
                </a:solidFill>
                <a:latin typeface="+mn-lt"/>
              </a:rPr>
              <a:t>Training</a:t>
            </a:r>
            <a:r>
              <a:rPr sz="3200" b="1" spc="-95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b="1" spc="5" dirty="0">
                <a:solidFill>
                  <a:schemeClr val="tx1"/>
                </a:solidFill>
                <a:latin typeface="+mn-lt"/>
              </a:rPr>
              <a:t>Discriminator</a:t>
            </a:r>
            <a:endParaRPr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787" y="1478410"/>
            <a:ext cx="293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Training separately</a:t>
            </a:r>
            <a:r>
              <a:rPr lang="en-US" b="1" dirty="0">
                <a:solidFill>
                  <a:schemeClr val="accent1"/>
                </a:solidFill>
              </a:rPr>
              <a:t>!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7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856" y="125381"/>
            <a:ext cx="56946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+mn-lt"/>
              </a:rPr>
              <a:t>Why </a:t>
            </a:r>
            <a:r>
              <a:rPr sz="3200" b="1" spc="-10" dirty="0">
                <a:latin typeface="+mn-lt"/>
              </a:rPr>
              <a:t>Generative</a:t>
            </a:r>
            <a:r>
              <a:rPr sz="3200" b="1" spc="-140" dirty="0">
                <a:latin typeface="+mn-lt"/>
              </a:rPr>
              <a:t> </a:t>
            </a:r>
            <a:r>
              <a:rPr sz="3200" b="1" spc="5" dirty="0">
                <a:latin typeface="+mn-lt"/>
              </a:rPr>
              <a:t>Models?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989" y="1205674"/>
            <a:ext cx="8355965" cy="481926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b="1" spc="-45" dirty="0">
                <a:solidFill>
                  <a:srgbClr val="1F4E79"/>
                </a:solidFill>
                <a:cs typeface="Calibri"/>
              </a:rPr>
              <a:t>Supervised learning models are </a:t>
            </a:r>
            <a:r>
              <a:rPr sz="2000" b="1" dirty="0">
                <a:solidFill>
                  <a:srgbClr val="1F4E79"/>
                </a:solidFill>
                <a:cs typeface="Calibri"/>
              </a:rPr>
              <a:t>discriminative models 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10" dirty="0">
                <a:cs typeface="Calibri"/>
              </a:rPr>
              <a:t>Given </a:t>
            </a:r>
            <a:r>
              <a:rPr sz="2000" spc="-30" dirty="0">
                <a:cs typeface="Calibri"/>
              </a:rPr>
              <a:t>an </a:t>
            </a:r>
            <a:r>
              <a:rPr sz="2000" spc="-15" dirty="0">
                <a:cs typeface="Calibri"/>
              </a:rPr>
              <a:t>image </a:t>
            </a:r>
            <a:r>
              <a:rPr sz="2000" b="1" spc="-15" dirty="0">
                <a:cs typeface="Calibri"/>
              </a:rPr>
              <a:t>X</a:t>
            </a:r>
            <a:r>
              <a:rPr sz="2000" spc="-15" dirty="0">
                <a:cs typeface="Calibri"/>
              </a:rPr>
              <a:t>, </a:t>
            </a:r>
            <a:r>
              <a:rPr sz="2000" spc="5" dirty="0">
                <a:cs typeface="Calibri"/>
              </a:rPr>
              <a:t>predict </a:t>
            </a:r>
            <a:r>
              <a:rPr sz="2000" dirty="0">
                <a:cs typeface="Calibri"/>
              </a:rPr>
              <a:t>a </a:t>
            </a:r>
            <a:r>
              <a:rPr sz="2000" spc="5" dirty="0">
                <a:cs typeface="Calibri"/>
              </a:rPr>
              <a:t>label</a:t>
            </a:r>
            <a:r>
              <a:rPr sz="2000" spc="-95" dirty="0">
                <a:cs typeface="Calibri"/>
              </a:rPr>
              <a:t> </a:t>
            </a:r>
            <a:r>
              <a:rPr sz="2000" b="1" dirty="0">
                <a:cs typeface="Calibri"/>
              </a:rPr>
              <a:t>Y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cs typeface="Calibri"/>
              </a:rPr>
              <a:t>Estimates</a:t>
            </a:r>
            <a:r>
              <a:rPr sz="2000" spc="-85" dirty="0">
                <a:cs typeface="Calibri"/>
              </a:rPr>
              <a:t> </a:t>
            </a:r>
            <a:r>
              <a:rPr sz="2000" b="1" spc="-25" dirty="0">
                <a:cs typeface="Calibri"/>
              </a:rPr>
              <a:t>P(Y|X)</a:t>
            </a:r>
            <a:endParaRPr sz="2000" dirty="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00" dirty="0"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1" spc="5" dirty="0">
                <a:solidFill>
                  <a:srgbClr val="1F4E79"/>
                </a:solidFill>
                <a:cs typeface="Calibri"/>
              </a:rPr>
              <a:t>Discriminative </a:t>
            </a:r>
            <a:r>
              <a:rPr sz="2000" b="1" dirty="0">
                <a:solidFill>
                  <a:srgbClr val="1F4E79"/>
                </a:solidFill>
                <a:cs typeface="Calibri"/>
              </a:rPr>
              <a:t>models </a:t>
            </a:r>
            <a:r>
              <a:rPr sz="2000" b="1" spc="-5" dirty="0">
                <a:solidFill>
                  <a:srgbClr val="1F4E79"/>
                </a:solidFill>
                <a:cs typeface="Calibri"/>
              </a:rPr>
              <a:t>have </a:t>
            </a:r>
            <a:r>
              <a:rPr sz="2000" b="1" spc="-25" dirty="0">
                <a:solidFill>
                  <a:srgbClr val="1F4E79"/>
                </a:solidFill>
                <a:cs typeface="Calibri"/>
              </a:rPr>
              <a:t>several </a:t>
            </a:r>
            <a:r>
              <a:rPr sz="2000" b="1" spc="-55" dirty="0">
                <a:solidFill>
                  <a:srgbClr val="1F4E79"/>
                </a:solidFill>
                <a:cs typeface="Calibri"/>
              </a:rPr>
              <a:t>key</a:t>
            </a:r>
            <a:r>
              <a:rPr sz="2000" b="1" spc="-120" dirty="0">
                <a:solidFill>
                  <a:srgbClr val="1F4E79"/>
                </a:solidFill>
                <a:cs typeface="Calibri"/>
              </a:rPr>
              <a:t> </a:t>
            </a:r>
            <a:r>
              <a:rPr sz="2000" b="1" spc="10" dirty="0">
                <a:solidFill>
                  <a:srgbClr val="1F4E79"/>
                </a:solidFill>
                <a:cs typeface="Calibri"/>
              </a:rPr>
              <a:t>limitations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cs typeface="Calibri"/>
              </a:rPr>
              <a:t>Can’t</a:t>
            </a:r>
            <a:r>
              <a:rPr sz="2000" spc="-55" dirty="0">
                <a:cs typeface="Calibri"/>
              </a:rPr>
              <a:t> </a:t>
            </a:r>
            <a:r>
              <a:rPr sz="2000" spc="10" dirty="0">
                <a:cs typeface="Calibri"/>
              </a:rPr>
              <a:t>model</a:t>
            </a:r>
            <a:r>
              <a:rPr sz="2000" spc="5" dirty="0">
                <a:cs typeface="Calibri"/>
              </a:rPr>
              <a:t> </a:t>
            </a:r>
            <a:r>
              <a:rPr sz="2000" b="1" spc="-25" dirty="0">
                <a:cs typeface="Calibri"/>
              </a:rPr>
              <a:t>P(X)</a:t>
            </a:r>
            <a:r>
              <a:rPr sz="2000" spc="-25" dirty="0">
                <a:cs typeface="Calibri"/>
              </a:rPr>
              <a:t>,</a:t>
            </a:r>
            <a:r>
              <a:rPr sz="2000" spc="55" dirty="0">
                <a:cs typeface="Calibri"/>
              </a:rPr>
              <a:t> </a:t>
            </a:r>
            <a:r>
              <a:rPr sz="2000" spc="10" dirty="0">
                <a:cs typeface="Calibri"/>
              </a:rPr>
              <a:t>i.e.</a:t>
            </a:r>
            <a:r>
              <a:rPr sz="2000" spc="-50" dirty="0">
                <a:cs typeface="Calibri"/>
              </a:rPr>
              <a:t> </a:t>
            </a:r>
            <a:r>
              <a:rPr sz="2000" spc="10" dirty="0">
                <a:cs typeface="Calibri"/>
              </a:rPr>
              <a:t>the</a:t>
            </a:r>
            <a:r>
              <a:rPr sz="2000" spc="-45" dirty="0">
                <a:cs typeface="Calibri"/>
              </a:rPr>
              <a:t> </a:t>
            </a:r>
            <a:r>
              <a:rPr sz="2000" spc="15" dirty="0">
                <a:cs typeface="Calibri"/>
              </a:rPr>
              <a:t>probability</a:t>
            </a:r>
            <a:r>
              <a:rPr sz="2000" spc="-229" dirty="0">
                <a:cs typeface="Calibri"/>
              </a:rPr>
              <a:t> </a:t>
            </a:r>
            <a:r>
              <a:rPr sz="2000" spc="15" dirty="0">
                <a:cs typeface="Calibri"/>
              </a:rPr>
              <a:t>of</a:t>
            </a:r>
            <a:r>
              <a:rPr sz="2000" spc="-75" dirty="0">
                <a:cs typeface="Calibri"/>
              </a:rPr>
              <a:t> </a:t>
            </a:r>
            <a:r>
              <a:rPr sz="2000" spc="5" dirty="0">
                <a:cs typeface="Calibri"/>
              </a:rPr>
              <a:t>seeing</a:t>
            </a:r>
            <a:r>
              <a:rPr sz="2000" spc="-75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certain</a:t>
            </a:r>
            <a:r>
              <a:rPr sz="2000" spc="-5" dirty="0">
                <a:cs typeface="Calibri"/>
              </a:rPr>
              <a:t> </a:t>
            </a:r>
            <a:r>
              <a:rPr sz="2000" spc="-15" dirty="0">
                <a:cs typeface="Calibri"/>
              </a:rPr>
              <a:t>image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10" dirty="0">
                <a:cs typeface="Calibri"/>
              </a:rPr>
              <a:t>Thus, </a:t>
            </a:r>
            <a:r>
              <a:rPr sz="2000" spc="-10" dirty="0">
                <a:cs typeface="Calibri"/>
              </a:rPr>
              <a:t>can’t </a:t>
            </a:r>
            <a:r>
              <a:rPr sz="2000" spc="-5" dirty="0">
                <a:cs typeface="Calibri"/>
              </a:rPr>
              <a:t>sample </a:t>
            </a:r>
            <a:r>
              <a:rPr sz="2000" spc="-15" dirty="0">
                <a:cs typeface="Calibri"/>
              </a:rPr>
              <a:t>from </a:t>
            </a:r>
            <a:r>
              <a:rPr sz="2000" b="1" spc="-25" dirty="0">
                <a:cs typeface="Calibri"/>
              </a:rPr>
              <a:t>P(X)</a:t>
            </a:r>
            <a:r>
              <a:rPr sz="2000" spc="-25" dirty="0">
                <a:cs typeface="Calibri"/>
              </a:rPr>
              <a:t>, </a:t>
            </a:r>
            <a:r>
              <a:rPr sz="2000" spc="10" dirty="0">
                <a:cs typeface="Calibri"/>
              </a:rPr>
              <a:t>i.e. </a:t>
            </a:r>
            <a:r>
              <a:rPr sz="2000" b="1" spc="-5" dirty="0">
                <a:solidFill>
                  <a:srgbClr val="FF0000"/>
                </a:solidFill>
                <a:cs typeface="Calibri"/>
              </a:rPr>
              <a:t>can’t </a:t>
            </a:r>
            <a:r>
              <a:rPr sz="2000" b="1" spc="-20" dirty="0">
                <a:solidFill>
                  <a:srgbClr val="FF0000"/>
                </a:solidFill>
                <a:cs typeface="Calibri"/>
              </a:rPr>
              <a:t>generate </a:t>
            </a:r>
            <a:r>
              <a:rPr sz="2000" b="1" dirty="0">
                <a:solidFill>
                  <a:srgbClr val="FF0000"/>
                </a:solidFill>
                <a:cs typeface="Calibri"/>
              </a:rPr>
              <a:t>new</a:t>
            </a:r>
            <a:r>
              <a:rPr sz="2000" b="1" spc="2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sz="2000" b="1" dirty="0">
                <a:solidFill>
                  <a:srgbClr val="FF0000"/>
                </a:solidFill>
                <a:cs typeface="Calibri"/>
              </a:rPr>
              <a:t>objects</a:t>
            </a: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endParaRPr lang="en-US" sz="2000" b="1" spc="5" dirty="0">
              <a:solidFill>
                <a:srgbClr val="1F4E79"/>
              </a:solidFill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US" sz="2000" b="1" spc="5" dirty="0">
                <a:solidFill>
                  <a:srgbClr val="1F4E79"/>
                </a:solidFill>
                <a:cs typeface="Calibri"/>
              </a:rPr>
              <a:t>Unsupervised </a:t>
            </a:r>
            <a:r>
              <a:rPr lang="en-US" sz="2000" b="1" dirty="0">
                <a:solidFill>
                  <a:srgbClr val="1F4E79"/>
                </a:solidFill>
                <a:cs typeface="Calibri"/>
              </a:rPr>
              <a:t>models </a:t>
            </a:r>
            <a:endParaRPr lang="en-US" sz="2000" b="1" spc="-5" dirty="0">
              <a:solidFill>
                <a:srgbClr val="1F4E79"/>
              </a:solidFill>
              <a:cs typeface="Calibri"/>
            </a:endParaRPr>
          </a:p>
          <a:p>
            <a:pPr marL="698500" lvl="1" indent="-228600">
              <a:buFont typeface="Arial"/>
              <a:buChar char="•"/>
              <a:tabLst>
                <a:tab pos="241300" algn="l"/>
              </a:tabLst>
            </a:pPr>
            <a:r>
              <a:rPr lang="en-US" sz="2000" spc="-5" dirty="0">
                <a:cs typeface="Calibri"/>
              </a:rPr>
              <a:t>Estimate </a:t>
            </a:r>
            <a:r>
              <a:rPr lang="en-US" sz="2000" b="1" spc="-5" dirty="0">
                <a:cs typeface="Calibri"/>
              </a:rPr>
              <a:t>P(x)</a:t>
            </a:r>
            <a:r>
              <a:rPr lang="en-US" sz="2000" spc="-5" dirty="0">
                <a:cs typeface="Calibri"/>
              </a:rPr>
              <a:t> as density distribution but cannot sample new objects with desired properties </a:t>
            </a:r>
            <a:endParaRPr lang="en-US" sz="2000" spc="10" dirty="0"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endParaRPr lang="en-US" sz="2000" b="1" spc="-10" dirty="0">
              <a:solidFill>
                <a:srgbClr val="1F4E79"/>
              </a:solidFill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1" spc="-10" dirty="0">
                <a:solidFill>
                  <a:srgbClr val="1F4E79"/>
                </a:solidFill>
                <a:cs typeface="Calibri"/>
              </a:rPr>
              <a:t>Generative </a:t>
            </a:r>
            <a:r>
              <a:rPr sz="2000" b="1" dirty="0">
                <a:solidFill>
                  <a:srgbClr val="1F4E79"/>
                </a:solidFill>
                <a:cs typeface="Calibri"/>
              </a:rPr>
              <a:t>models </a:t>
            </a:r>
            <a:r>
              <a:rPr sz="2000" b="1" spc="10" dirty="0">
                <a:solidFill>
                  <a:srgbClr val="1F4E79"/>
                </a:solidFill>
                <a:cs typeface="Calibri"/>
              </a:rPr>
              <a:t>(in </a:t>
            </a:r>
            <a:r>
              <a:rPr sz="2000" b="1" spc="-20" dirty="0">
                <a:solidFill>
                  <a:srgbClr val="1F4E79"/>
                </a:solidFill>
                <a:cs typeface="Calibri"/>
              </a:rPr>
              <a:t>general) </a:t>
            </a:r>
            <a:r>
              <a:rPr sz="2000" b="1" dirty="0">
                <a:solidFill>
                  <a:srgbClr val="1F4E79"/>
                </a:solidFill>
                <a:cs typeface="Calibri"/>
              </a:rPr>
              <a:t>cope </a:t>
            </a:r>
            <a:r>
              <a:rPr sz="2000" b="1" spc="10" dirty="0">
                <a:solidFill>
                  <a:srgbClr val="1F4E79"/>
                </a:solidFill>
                <a:cs typeface="Calibri"/>
              </a:rPr>
              <a:t>with </a:t>
            </a:r>
            <a:r>
              <a:rPr sz="2000" b="1" spc="5" dirty="0">
                <a:solidFill>
                  <a:srgbClr val="1F4E79"/>
                </a:solidFill>
                <a:cs typeface="Calibri"/>
              </a:rPr>
              <a:t>all </a:t>
            </a:r>
            <a:r>
              <a:rPr sz="2000" b="1" spc="-5" dirty="0">
                <a:solidFill>
                  <a:srgbClr val="1F4E79"/>
                </a:solidFill>
                <a:cs typeface="Calibri"/>
              </a:rPr>
              <a:t>of</a:t>
            </a:r>
            <a:r>
              <a:rPr sz="2000" b="1" spc="-190" dirty="0">
                <a:solidFill>
                  <a:srgbClr val="1F4E79"/>
                </a:solidFill>
                <a:cs typeface="Calibri"/>
              </a:rPr>
              <a:t> </a:t>
            </a:r>
            <a:r>
              <a:rPr sz="2000" b="1" spc="-5" dirty="0">
                <a:solidFill>
                  <a:srgbClr val="1F4E79"/>
                </a:solidFill>
                <a:cs typeface="Calibri"/>
              </a:rPr>
              <a:t>above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cs typeface="Calibri"/>
              </a:rPr>
              <a:t>Can </a:t>
            </a:r>
            <a:r>
              <a:rPr sz="2000" spc="10" dirty="0">
                <a:cs typeface="Calibri"/>
              </a:rPr>
              <a:t>model</a:t>
            </a:r>
            <a:r>
              <a:rPr sz="2000" spc="5" dirty="0">
                <a:cs typeface="Calibri"/>
              </a:rPr>
              <a:t> </a:t>
            </a:r>
            <a:r>
              <a:rPr sz="2000" b="1" spc="-15" dirty="0">
                <a:cs typeface="Calibri"/>
              </a:rPr>
              <a:t>P(X)</a:t>
            </a:r>
            <a:endParaRPr sz="2000" dirty="0"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cs typeface="Calibri"/>
              </a:rPr>
              <a:t>Can generate </a:t>
            </a:r>
            <a:r>
              <a:rPr sz="2000" spc="10" dirty="0">
                <a:cs typeface="Calibri"/>
              </a:rPr>
              <a:t>new</a:t>
            </a:r>
            <a:r>
              <a:rPr sz="2000" spc="-9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objects</a:t>
            </a:r>
            <a:endParaRPr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823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/>
          <p:nvPr/>
        </p:nvSpPr>
        <p:spPr>
          <a:xfrm>
            <a:off x="1431416" y="1994482"/>
            <a:ext cx="9232773" cy="407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00" y="153956"/>
            <a:ext cx="42310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solidFill>
                  <a:schemeClr val="tx1"/>
                </a:solidFill>
                <a:latin typeface="+mn-lt"/>
              </a:rPr>
              <a:t>Training</a:t>
            </a:r>
            <a:r>
              <a:rPr sz="3200" b="1" spc="-135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b="1" spc="-5" dirty="0">
                <a:solidFill>
                  <a:schemeClr val="tx1"/>
                </a:solidFill>
                <a:latin typeface="+mn-lt"/>
              </a:rPr>
              <a:t>Generator</a:t>
            </a:r>
            <a:endParaRPr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787" y="1478410"/>
            <a:ext cx="293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Training separately</a:t>
            </a:r>
            <a:r>
              <a:rPr lang="en-US" b="1" dirty="0">
                <a:solidFill>
                  <a:schemeClr val="accent1"/>
                </a:solidFill>
              </a:rPr>
              <a:t>!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23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Скругленный прямоугольник 23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" y="95346"/>
            <a:ext cx="41376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+mn-lt"/>
              </a:rPr>
              <a:t>GAN’s</a:t>
            </a:r>
            <a:r>
              <a:rPr sz="3200" b="1" spc="-155" dirty="0">
                <a:latin typeface="+mn-lt"/>
              </a:rPr>
              <a:t> </a:t>
            </a:r>
            <a:r>
              <a:rPr sz="3200" b="1" spc="-10" dirty="0">
                <a:latin typeface="+mn-lt"/>
              </a:rPr>
              <a:t>formulation</a:t>
            </a:r>
            <a:endParaRPr sz="3200" b="1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7964" y="1943418"/>
            <a:ext cx="746125" cy="282575"/>
          </a:xfrm>
          <a:custGeom>
            <a:avLst/>
            <a:gdLst/>
            <a:ahLst/>
            <a:cxnLst/>
            <a:rect l="l" t="t" r="r" b="b"/>
            <a:pathLst>
              <a:path w="746125" h="282575">
                <a:moveTo>
                  <a:pt x="655984" y="0"/>
                </a:moveTo>
                <a:lnTo>
                  <a:pt x="651965" y="11459"/>
                </a:lnTo>
                <a:lnTo>
                  <a:pt x="668309" y="18552"/>
                </a:lnTo>
                <a:lnTo>
                  <a:pt x="682364" y="28370"/>
                </a:lnTo>
                <a:lnTo>
                  <a:pt x="710901" y="73878"/>
                </a:lnTo>
                <a:lnTo>
                  <a:pt x="719236" y="115662"/>
                </a:lnTo>
                <a:lnTo>
                  <a:pt x="720277" y="139749"/>
                </a:lnTo>
                <a:lnTo>
                  <a:pt x="719231" y="164650"/>
                </a:lnTo>
                <a:lnTo>
                  <a:pt x="710860" y="207587"/>
                </a:lnTo>
                <a:lnTo>
                  <a:pt x="682383" y="253825"/>
                </a:lnTo>
                <a:lnTo>
                  <a:pt x="652412" y="270866"/>
                </a:lnTo>
                <a:lnTo>
                  <a:pt x="655984" y="282326"/>
                </a:lnTo>
                <a:lnTo>
                  <a:pt x="694493" y="264262"/>
                </a:lnTo>
                <a:lnTo>
                  <a:pt x="722807" y="232990"/>
                </a:lnTo>
                <a:lnTo>
                  <a:pt x="740221" y="191113"/>
                </a:lnTo>
                <a:lnTo>
                  <a:pt x="746025" y="141237"/>
                </a:lnTo>
                <a:lnTo>
                  <a:pt x="744570" y="115355"/>
                </a:lnTo>
                <a:lnTo>
                  <a:pt x="732923" y="69479"/>
                </a:lnTo>
                <a:lnTo>
                  <a:pt x="709827" y="32132"/>
                </a:lnTo>
                <a:lnTo>
                  <a:pt x="676452" y="7389"/>
                </a:lnTo>
                <a:lnTo>
                  <a:pt x="655984" y="0"/>
                </a:lnTo>
                <a:close/>
              </a:path>
              <a:path w="746125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3628" y="3139475"/>
            <a:ext cx="859790" cy="329565"/>
          </a:xfrm>
          <a:custGeom>
            <a:avLst/>
            <a:gdLst/>
            <a:ahLst/>
            <a:cxnLst/>
            <a:rect l="l" t="t" r="r" b="b"/>
            <a:pathLst>
              <a:path w="859789" h="329564">
                <a:moveTo>
                  <a:pt x="754733" y="0"/>
                </a:moveTo>
                <a:lnTo>
                  <a:pt x="750044" y="13369"/>
                </a:lnTo>
                <a:lnTo>
                  <a:pt x="769111" y="21644"/>
                </a:lnTo>
                <a:lnTo>
                  <a:pt x="785508" y="33098"/>
                </a:lnTo>
                <a:lnTo>
                  <a:pt x="810295" y="65545"/>
                </a:lnTo>
                <a:lnTo>
                  <a:pt x="824880" y="109323"/>
                </a:lnTo>
                <a:lnTo>
                  <a:pt x="829741" y="163041"/>
                </a:lnTo>
                <a:lnTo>
                  <a:pt x="828520" y="192092"/>
                </a:lnTo>
                <a:lnTo>
                  <a:pt x="818753" y="242185"/>
                </a:lnTo>
                <a:lnTo>
                  <a:pt x="799155" y="281307"/>
                </a:lnTo>
                <a:lnTo>
                  <a:pt x="769333" y="307699"/>
                </a:lnTo>
                <a:lnTo>
                  <a:pt x="750564" y="316011"/>
                </a:lnTo>
                <a:lnTo>
                  <a:pt x="754733" y="329382"/>
                </a:lnTo>
                <a:lnTo>
                  <a:pt x="799660" y="308306"/>
                </a:lnTo>
                <a:lnTo>
                  <a:pt x="832693" y="271821"/>
                </a:lnTo>
                <a:lnTo>
                  <a:pt x="853008" y="222966"/>
                </a:lnTo>
                <a:lnTo>
                  <a:pt x="859779" y="164777"/>
                </a:lnTo>
                <a:lnTo>
                  <a:pt x="858081" y="134581"/>
                </a:lnTo>
                <a:lnTo>
                  <a:pt x="844495" y="81059"/>
                </a:lnTo>
                <a:lnTo>
                  <a:pt x="817549" y="37488"/>
                </a:lnTo>
                <a:lnTo>
                  <a:pt x="778612" y="8621"/>
                </a:lnTo>
                <a:lnTo>
                  <a:pt x="754733" y="0"/>
                </a:lnTo>
                <a:close/>
              </a:path>
              <a:path w="859789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4141" y="3456624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37170" y="3151824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4141" y="3139124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6563" y="3456624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0974" y="3151824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6563" y="3139124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9928" y="3139475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3" y="0"/>
                </a:moveTo>
                <a:lnTo>
                  <a:pt x="330944" y="13369"/>
                </a:lnTo>
                <a:lnTo>
                  <a:pt x="350011" y="21644"/>
                </a:lnTo>
                <a:lnTo>
                  <a:pt x="366409" y="33098"/>
                </a:lnTo>
                <a:lnTo>
                  <a:pt x="391195" y="65545"/>
                </a:lnTo>
                <a:lnTo>
                  <a:pt x="405780" y="109323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1"/>
                </a:lnTo>
                <a:lnTo>
                  <a:pt x="335633" y="329382"/>
                </a:lnTo>
                <a:lnTo>
                  <a:pt x="380560" y="308306"/>
                </a:lnTo>
                <a:lnTo>
                  <a:pt x="413594" y="271821"/>
                </a:lnTo>
                <a:lnTo>
                  <a:pt x="433909" y="222966"/>
                </a:lnTo>
                <a:lnTo>
                  <a:pt x="440681" y="164777"/>
                </a:lnTo>
                <a:lnTo>
                  <a:pt x="438982" y="134581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1"/>
                </a:lnTo>
                <a:lnTo>
                  <a:pt x="335633" y="0"/>
                </a:lnTo>
                <a:close/>
              </a:path>
              <a:path w="440689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2"/>
                </a:lnTo>
                <a:lnTo>
                  <a:pt x="60658" y="47732"/>
                </a:lnTo>
                <a:lnTo>
                  <a:pt x="90740" y="21644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06787" y="3502344"/>
            <a:ext cx="79375" cy="13970"/>
          </a:xfrm>
          <a:custGeom>
            <a:avLst/>
            <a:gdLst/>
            <a:ahLst/>
            <a:cxnLst/>
            <a:rect l="l" t="t" r="r" b="b"/>
            <a:pathLst>
              <a:path w="79375" h="13970">
                <a:moveTo>
                  <a:pt x="0" y="13970"/>
                </a:moveTo>
                <a:lnTo>
                  <a:pt x="79176" y="13970"/>
                </a:lnTo>
                <a:lnTo>
                  <a:pt x="7917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9816" y="310102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06787" y="3087055"/>
            <a:ext cx="79375" cy="13970"/>
          </a:xfrm>
          <a:custGeom>
            <a:avLst/>
            <a:gdLst/>
            <a:ahLst/>
            <a:cxnLst/>
            <a:rect l="l" t="t" r="r" b="b"/>
            <a:pathLst>
              <a:path w="79375" h="13970">
                <a:moveTo>
                  <a:pt x="0" y="13969"/>
                </a:moveTo>
                <a:lnTo>
                  <a:pt x="79176" y="13969"/>
                </a:lnTo>
                <a:lnTo>
                  <a:pt x="7917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1863" y="3502344"/>
            <a:ext cx="79375" cy="13970"/>
          </a:xfrm>
          <a:custGeom>
            <a:avLst/>
            <a:gdLst/>
            <a:ahLst/>
            <a:cxnLst/>
            <a:rect l="l" t="t" r="r" b="b"/>
            <a:pathLst>
              <a:path w="79375" h="13970">
                <a:moveTo>
                  <a:pt x="0" y="13970"/>
                </a:moveTo>
                <a:lnTo>
                  <a:pt x="79176" y="13970"/>
                </a:lnTo>
                <a:lnTo>
                  <a:pt x="7917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8011" y="310102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31863" y="3087055"/>
            <a:ext cx="79375" cy="13970"/>
          </a:xfrm>
          <a:custGeom>
            <a:avLst/>
            <a:gdLst/>
            <a:ahLst/>
            <a:cxnLst/>
            <a:rect l="l" t="t" r="r" b="b"/>
            <a:pathLst>
              <a:path w="79375" h="13970">
                <a:moveTo>
                  <a:pt x="0" y="13969"/>
                </a:moveTo>
                <a:lnTo>
                  <a:pt x="79176" y="13969"/>
                </a:lnTo>
                <a:lnTo>
                  <a:pt x="7917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07728" y="3086716"/>
            <a:ext cx="2155190" cy="429895"/>
          </a:xfrm>
          <a:custGeom>
            <a:avLst/>
            <a:gdLst/>
            <a:ahLst/>
            <a:cxnLst/>
            <a:rect l="l" t="t" r="r" b="b"/>
            <a:pathLst>
              <a:path w="2155190" h="429895">
                <a:moveTo>
                  <a:pt x="2041773" y="0"/>
                </a:moveTo>
                <a:lnTo>
                  <a:pt x="2037433" y="14237"/>
                </a:lnTo>
                <a:lnTo>
                  <a:pt x="2057167" y="24471"/>
                </a:lnTo>
                <a:lnTo>
                  <a:pt x="2074351" y="39371"/>
                </a:lnTo>
                <a:lnTo>
                  <a:pt x="2101068" y="83169"/>
                </a:lnTo>
                <a:lnTo>
                  <a:pt x="2117282" y="142682"/>
                </a:lnTo>
                <a:lnTo>
                  <a:pt x="2122686" y="214957"/>
                </a:lnTo>
                <a:lnTo>
                  <a:pt x="2121335" y="252608"/>
                </a:lnTo>
                <a:lnTo>
                  <a:pt x="2110526" y="318371"/>
                </a:lnTo>
                <a:lnTo>
                  <a:pt x="2088985" y="370678"/>
                </a:lnTo>
                <a:lnTo>
                  <a:pt x="2057167" y="405101"/>
                </a:lnTo>
                <a:lnTo>
                  <a:pt x="2037433" y="415329"/>
                </a:lnTo>
                <a:lnTo>
                  <a:pt x="2041773" y="429567"/>
                </a:lnTo>
                <a:lnTo>
                  <a:pt x="2089739" y="404000"/>
                </a:lnTo>
                <a:lnTo>
                  <a:pt x="2125290" y="355773"/>
                </a:lnTo>
                <a:lnTo>
                  <a:pt x="2147298" y="290748"/>
                </a:lnTo>
                <a:lnTo>
                  <a:pt x="2154635" y="214783"/>
                </a:lnTo>
                <a:lnTo>
                  <a:pt x="2152800" y="175434"/>
                </a:lnTo>
                <a:lnTo>
                  <a:pt x="2138128" y="104939"/>
                </a:lnTo>
                <a:lnTo>
                  <a:pt x="2109066" y="46848"/>
                </a:lnTo>
                <a:lnTo>
                  <a:pt x="2067308" y="9951"/>
                </a:lnTo>
                <a:lnTo>
                  <a:pt x="2041773" y="0"/>
                </a:lnTo>
                <a:close/>
              </a:path>
              <a:path w="2155190" h="429895">
                <a:moveTo>
                  <a:pt x="112862" y="0"/>
                </a:moveTo>
                <a:lnTo>
                  <a:pt x="64895" y="25567"/>
                </a:lnTo>
                <a:lnTo>
                  <a:pt x="29344" y="73794"/>
                </a:lnTo>
                <a:lnTo>
                  <a:pt x="7336" y="138819"/>
                </a:lnTo>
                <a:lnTo>
                  <a:pt x="0" y="214783"/>
                </a:lnTo>
                <a:lnTo>
                  <a:pt x="1834" y="254133"/>
                </a:lnTo>
                <a:lnTo>
                  <a:pt x="16506" y="324628"/>
                </a:lnTo>
                <a:lnTo>
                  <a:pt x="45568" y="382719"/>
                </a:lnTo>
                <a:lnTo>
                  <a:pt x="87327" y="419616"/>
                </a:lnTo>
                <a:lnTo>
                  <a:pt x="112862" y="429567"/>
                </a:lnTo>
                <a:lnTo>
                  <a:pt x="117203" y="415329"/>
                </a:lnTo>
                <a:lnTo>
                  <a:pt x="97468" y="405101"/>
                </a:lnTo>
                <a:lnTo>
                  <a:pt x="80284" y="390217"/>
                </a:lnTo>
                <a:lnTo>
                  <a:pt x="53566" y="346483"/>
                </a:lnTo>
                <a:lnTo>
                  <a:pt x="37353" y="287080"/>
                </a:lnTo>
                <a:lnTo>
                  <a:pt x="31955" y="214783"/>
                </a:lnTo>
                <a:lnTo>
                  <a:pt x="33300" y="177225"/>
                </a:lnTo>
                <a:lnTo>
                  <a:pt x="44108" y="111331"/>
                </a:lnTo>
                <a:lnTo>
                  <a:pt x="65649" y="58937"/>
                </a:lnTo>
                <a:lnTo>
                  <a:pt x="97468" y="24471"/>
                </a:lnTo>
                <a:lnTo>
                  <a:pt x="117203" y="14237"/>
                </a:lnTo>
                <a:lnTo>
                  <a:pt x="11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49128" y="3139475"/>
            <a:ext cx="948690" cy="329565"/>
          </a:xfrm>
          <a:custGeom>
            <a:avLst/>
            <a:gdLst/>
            <a:ahLst/>
            <a:cxnLst/>
            <a:rect l="l" t="t" r="r" b="b"/>
            <a:pathLst>
              <a:path w="948690" h="329564">
                <a:moveTo>
                  <a:pt x="843633" y="0"/>
                </a:moveTo>
                <a:lnTo>
                  <a:pt x="838944" y="13369"/>
                </a:lnTo>
                <a:lnTo>
                  <a:pt x="858011" y="21644"/>
                </a:lnTo>
                <a:lnTo>
                  <a:pt x="874409" y="33098"/>
                </a:lnTo>
                <a:lnTo>
                  <a:pt x="899195" y="65545"/>
                </a:lnTo>
                <a:lnTo>
                  <a:pt x="913780" y="109323"/>
                </a:lnTo>
                <a:lnTo>
                  <a:pt x="918641" y="163041"/>
                </a:lnTo>
                <a:lnTo>
                  <a:pt x="917420" y="192092"/>
                </a:lnTo>
                <a:lnTo>
                  <a:pt x="907653" y="242185"/>
                </a:lnTo>
                <a:lnTo>
                  <a:pt x="888055" y="281307"/>
                </a:lnTo>
                <a:lnTo>
                  <a:pt x="858234" y="307699"/>
                </a:lnTo>
                <a:lnTo>
                  <a:pt x="839466" y="316011"/>
                </a:lnTo>
                <a:lnTo>
                  <a:pt x="843633" y="329382"/>
                </a:lnTo>
                <a:lnTo>
                  <a:pt x="888560" y="308306"/>
                </a:lnTo>
                <a:lnTo>
                  <a:pt x="921594" y="271821"/>
                </a:lnTo>
                <a:lnTo>
                  <a:pt x="941909" y="222966"/>
                </a:lnTo>
                <a:lnTo>
                  <a:pt x="948681" y="164777"/>
                </a:lnTo>
                <a:lnTo>
                  <a:pt x="946982" y="134581"/>
                </a:lnTo>
                <a:lnTo>
                  <a:pt x="933395" y="81059"/>
                </a:lnTo>
                <a:lnTo>
                  <a:pt x="906449" y="37488"/>
                </a:lnTo>
                <a:lnTo>
                  <a:pt x="867512" y="8621"/>
                </a:lnTo>
                <a:lnTo>
                  <a:pt x="843633" y="0"/>
                </a:lnTo>
                <a:close/>
              </a:path>
              <a:path w="94869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2"/>
                </a:lnTo>
                <a:lnTo>
                  <a:pt x="60658" y="47732"/>
                </a:lnTo>
                <a:lnTo>
                  <a:pt x="90740" y="21644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5030" y="1017940"/>
            <a:ext cx="10594975" cy="584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tabLst>
                <a:tab pos="241300" algn="l"/>
              </a:tabLst>
            </a:pPr>
            <a:r>
              <a:rPr lang="en-US" sz="2800" spc="-5" dirty="0">
                <a:latin typeface="Calibri"/>
                <a:cs typeface="Calibri"/>
              </a:rPr>
              <a:t>GANs training process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formulated </a:t>
            </a:r>
            <a:r>
              <a:rPr sz="2800" spc="-25" dirty="0">
                <a:latin typeface="Calibri"/>
                <a:cs typeface="Calibri"/>
              </a:rPr>
              <a:t>as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b="1" spc="10" dirty="0">
                <a:latin typeface="Calibri"/>
                <a:cs typeface="Calibri"/>
              </a:rPr>
              <a:t>minimax </a:t>
            </a:r>
            <a:r>
              <a:rPr sz="2800" b="1" spc="-5" dirty="0">
                <a:latin typeface="Calibri"/>
                <a:cs typeface="Calibri"/>
              </a:rPr>
              <a:t>game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where: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  <a:tab pos="7200265" algn="l"/>
              </a:tabLst>
            </a:pPr>
            <a:r>
              <a:rPr sz="2400" spc="20" dirty="0">
                <a:latin typeface="Calibri"/>
                <a:cs typeface="Calibri"/>
              </a:rPr>
              <a:t>The </a:t>
            </a:r>
            <a:r>
              <a:rPr sz="2400" b="1" dirty="0">
                <a:latin typeface="Calibri"/>
                <a:cs typeface="Calibri"/>
              </a:rPr>
              <a:t>Discriminator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is </a:t>
            </a:r>
            <a:r>
              <a:rPr sz="2400" spc="5" dirty="0">
                <a:latin typeface="Calibri"/>
                <a:cs typeface="Calibri"/>
              </a:rPr>
              <a:t>trying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maximize </a:t>
            </a:r>
            <a:r>
              <a:rPr sz="2400" spc="10" dirty="0">
                <a:latin typeface="Calibri"/>
                <a:cs typeface="Calibri"/>
              </a:rPr>
              <a:t>its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reward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𝑽	</a:t>
            </a:r>
            <a:r>
              <a:rPr sz="2400" spc="-5" dirty="0">
                <a:latin typeface="Cambria Math"/>
                <a:cs typeface="Cambria Math"/>
              </a:rPr>
              <a:t>𝑫,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𝑮</a:t>
            </a: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20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Generator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is </a:t>
            </a:r>
            <a:r>
              <a:rPr sz="2400" spc="5" dirty="0">
                <a:latin typeface="Calibri"/>
                <a:cs typeface="Calibri"/>
              </a:rPr>
              <a:t>trying </a:t>
            </a:r>
            <a:r>
              <a:rPr sz="2400" spc="-5" dirty="0">
                <a:latin typeface="Calibri"/>
                <a:cs typeface="Calibri"/>
              </a:rPr>
              <a:t>to minimize </a:t>
            </a:r>
            <a:r>
              <a:rPr sz="2400" dirty="0">
                <a:latin typeface="Calibri"/>
                <a:cs typeface="Calibri"/>
              </a:rPr>
              <a:t>Discriminator’s</a:t>
            </a:r>
            <a:r>
              <a:rPr sz="2400" spc="-430" dirty="0">
                <a:latin typeface="Calibri"/>
                <a:cs typeface="Calibri"/>
              </a:rPr>
              <a:t> </a:t>
            </a:r>
            <a:r>
              <a:rPr lang="en-US" sz="2400" spc="-430" dirty="0">
                <a:latin typeface="Calibri"/>
                <a:cs typeface="Calibri"/>
              </a:rPr>
              <a:t>   </a:t>
            </a:r>
            <a:r>
              <a:rPr sz="2400" spc="-25" dirty="0">
                <a:latin typeface="Calibri"/>
                <a:cs typeface="Calibri"/>
              </a:rPr>
              <a:t>reward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lang="en-US" sz="2400" dirty="0">
                <a:latin typeface="Calibri"/>
                <a:cs typeface="Calibri"/>
              </a:rPr>
              <a:t>==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maximize </a:t>
            </a:r>
            <a:r>
              <a:rPr sz="2400" spc="10" dirty="0">
                <a:latin typeface="Calibri"/>
                <a:cs typeface="Calibri"/>
              </a:rPr>
              <a:t>its </a:t>
            </a:r>
            <a:r>
              <a:rPr sz="2400" dirty="0">
                <a:latin typeface="Calibri"/>
                <a:cs typeface="Calibri"/>
              </a:rPr>
              <a:t>loss)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3150" dirty="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tabLst>
                <a:tab pos="1586865" algn="l"/>
                <a:tab pos="2450465" algn="l"/>
                <a:tab pos="4076065" algn="l"/>
                <a:tab pos="5003165" algn="l"/>
                <a:tab pos="5549265" algn="l"/>
                <a:tab pos="7111365" algn="l"/>
                <a:tab pos="7733665" algn="l"/>
                <a:tab pos="8762365" algn="l"/>
              </a:tabLst>
            </a:pPr>
            <a:r>
              <a:rPr sz="2800" dirty="0">
                <a:latin typeface="Cambria Math"/>
                <a:cs typeface="Cambria Math"/>
              </a:rPr>
              <a:t>𝑉	</a:t>
            </a:r>
            <a:r>
              <a:rPr sz="2800" spc="-20" dirty="0">
                <a:latin typeface="Cambria Math"/>
                <a:cs typeface="Cambria Math"/>
              </a:rPr>
              <a:t>𝐷,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𝐺	=</a:t>
            </a:r>
            <a:r>
              <a:rPr sz="2800" spc="185" dirty="0">
                <a:latin typeface="Cambria Math"/>
                <a:cs typeface="Cambria Math"/>
              </a:rPr>
              <a:t> </a:t>
            </a:r>
            <a:r>
              <a:rPr sz="2800" spc="75" dirty="0">
                <a:latin typeface="Cambria Math"/>
                <a:cs typeface="Cambria Math"/>
              </a:rPr>
              <a:t>𝔼</a:t>
            </a:r>
            <a:r>
              <a:rPr lang="en-US" sz="3000" i="1" spc="112" baseline="-16666" dirty="0" err="1">
                <a:latin typeface="Cambria Math"/>
                <a:cs typeface="Cambria Math"/>
              </a:rPr>
              <a:t>x</a:t>
            </a:r>
            <a:r>
              <a:rPr sz="3000" i="1" spc="112" baseline="-16666" dirty="0" err="1">
                <a:latin typeface="Cambria Math"/>
                <a:cs typeface="Cambria Math"/>
              </a:rPr>
              <a:t>∼</a:t>
            </a:r>
            <a:r>
              <a:rPr lang="en-US" sz="3000" i="1" spc="112" baseline="-16666" dirty="0" err="1">
                <a:latin typeface="Cambria Math"/>
                <a:cs typeface="Cambria Math"/>
              </a:rPr>
              <a:t>p</a:t>
            </a:r>
            <a:r>
              <a:rPr sz="3000" i="1" spc="112" baseline="-16666" dirty="0">
                <a:latin typeface="Cambria Math"/>
                <a:cs typeface="Cambria Math"/>
              </a:rPr>
              <a:t>(</a:t>
            </a:r>
            <a:r>
              <a:rPr lang="en-US" sz="3000" i="1" spc="112" baseline="-16666" dirty="0">
                <a:latin typeface="Cambria Math"/>
                <a:cs typeface="Cambria Math"/>
              </a:rPr>
              <a:t>x</a:t>
            </a:r>
            <a:r>
              <a:rPr sz="3000" i="1" spc="112" baseline="-16666" dirty="0">
                <a:latin typeface="Cambria Math"/>
                <a:cs typeface="Cambria Math"/>
              </a:rPr>
              <a:t>)</a:t>
            </a:r>
            <a:r>
              <a:rPr sz="3000" spc="112" baseline="-16666" dirty="0">
                <a:latin typeface="Cambria Math"/>
                <a:cs typeface="Cambria Math"/>
              </a:rPr>
              <a:t>	</a:t>
            </a:r>
            <a:r>
              <a:rPr sz="2800" spc="15" dirty="0">
                <a:latin typeface="Cambria Math"/>
                <a:cs typeface="Cambria Math"/>
              </a:rPr>
              <a:t>log</a:t>
            </a:r>
            <a:r>
              <a:rPr sz="2800" spc="-204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𝐷	𝑥	+ </a:t>
            </a:r>
            <a:r>
              <a:rPr sz="2800" spc="140" dirty="0">
                <a:latin typeface="Cambria Math"/>
                <a:cs typeface="Cambria Math"/>
              </a:rPr>
              <a:t>𝔼</a:t>
            </a:r>
            <a:r>
              <a:rPr lang="en-US" sz="3000" i="1" spc="209" baseline="-16666" dirty="0" err="1">
                <a:latin typeface="Cambria Math"/>
                <a:cs typeface="Cambria Math"/>
              </a:rPr>
              <a:t>z~q</a:t>
            </a:r>
            <a:r>
              <a:rPr lang="en-US" sz="3000" i="1" spc="209" baseline="-16666" dirty="0">
                <a:latin typeface="Cambria Math"/>
                <a:cs typeface="Cambria Math"/>
              </a:rPr>
              <a:t>(z)</a:t>
            </a:r>
            <a:r>
              <a:rPr lang="en-US" sz="3000" spc="209" baseline="-16666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log	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𝐷	</a:t>
            </a:r>
            <a:r>
              <a:rPr sz="2800" spc="25" dirty="0">
                <a:latin typeface="Cambria Math"/>
                <a:cs typeface="Cambria Math"/>
              </a:rPr>
              <a:t>𝐺(𝑧)</a:t>
            </a:r>
            <a:endParaRPr sz="2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en-US" sz="2000" dirty="0">
                <a:cs typeface="Times New Roman"/>
              </a:rPr>
              <a:t>    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en-US" sz="2000" dirty="0">
                <a:cs typeface="Times New Roman"/>
              </a:rPr>
              <a:t>       where: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	x </a:t>
            </a:r>
            <a:r>
              <a:rPr lang="en-US" sz="2000" dirty="0">
                <a:cs typeface="Times New Roman"/>
                <a:sym typeface="Symbol"/>
              </a:rPr>
              <a:t> </a:t>
            </a:r>
            <a:r>
              <a:rPr lang="en-US" sz="2000" dirty="0">
                <a:cs typeface="Times New Roman"/>
              </a:rPr>
              <a:t>X – real samples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	G(z) – generated samples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Cambria Math"/>
              </a:rPr>
              <a:t>	</a:t>
            </a:r>
            <a:r>
              <a:rPr lang="ru-RU" sz="2000" dirty="0">
                <a:cs typeface="Cambria Math"/>
              </a:rPr>
              <a:t>1</a:t>
            </a:r>
            <a:r>
              <a:rPr lang="ru-RU" sz="2000" spc="30" dirty="0">
                <a:cs typeface="Cambria Math"/>
              </a:rPr>
              <a:t> </a:t>
            </a:r>
            <a:r>
              <a:rPr lang="ru-RU" sz="2000" dirty="0">
                <a:cs typeface="Cambria Math"/>
              </a:rPr>
              <a:t>−</a:t>
            </a:r>
            <a:r>
              <a:rPr lang="ru-RU" sz="2000" spc="-10" dirty="0">
                <a:cs typeface="Cambria Math"/>
              </a:rPr>
              <a:t> </a:t>
            </a:r>
            <a:r>
              <a:rPr lang="ru-RU" sz="2000" dirty="0">
                <a:cs typeface="Cambria Math"/>
              </a:rPr>
              <a:t>𝐷</a:t>
            </a:r>
            <a:r>
              <a:rPr lang="en-US" sz="2000" dirty="0">
                <a:cs typeface="Cambria Math"/>
              </a:rPr>
              <a:t>(</a:t>
            </a:r>
            <a:r>
              <a:rPr lang="ru-RU" sz="2000" spc="25" dirty="0">
                <a:cs typeface="Cambria Math"/>
              </a:rPr>
              <a:t>𝐺(𝑧)</a:t>
            </a:r>
            <a:r>
              <a:rPr lang="en-US" sz="2000" spc="25" dirty="0">
                <a:cs typeface="Cambria Math"/>
              </a:rPr>
              <a:t>) – probability of predicting “real” label</a:t>
            </a:r>
            <a:endParaRPr lang="ru-RU" sz="2000" dirty="0">
              <a:cs typeface="Cambria Math"/>
            </a:endParaRP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	G – generator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	D</a:t>
            </a:r>
            <a:r>
              <a:rPr lang="ru-RU" sz="2000" dirty="0">
                <a:cs typeface="Times New Roman"/>
              </a:rPr>
              <a:t> – </a:t>
            </a:r>
            <a:r>
              <a:rPr lang="en-US" sz="2000" dirty="0">
                <a:cs typeface="Times New Roman"/>
              </a:rPr>
              <a:t>discriminator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	D(x)=1, if discriminator has labeled x as real</a:t>
            </a:r>
          </a:p>
          <a:p>
            <a:pPr lvl="1">
              <a:spcBef>
                <a:spcPts val="40"/>
              </a:spcBef>
            </a:pPr>
            <a:r>
              <a:rPr lang="en-US" sz="2000" dirty="0">
                <a:cs typeface="Times New Roman"/>
              </a:rPr>
              <a:t>        D(x)=0, if discriminator has labeled x as fake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3800" y="3014665"/>
            <a:ext cx="4038600" cy="558800"/>
          </a:xfrm>
          <a:custGeom>
            <a:avLst/>
            <a:gdLst/>
            <a:ahLst/>
            <a:cxnLst/>
            <a:rect l="l" t="t" r="r" b="b"/>
            <a:pathLst>
              <a:path w="4038600" h="558800">
                <a:moveTo>
                  <a:pt x="0" y="0"/>
                </a:moveTo>
                <a:lnTo>
                  <a:pt x="4038600" y="0"/>
                </a:lnTo>
                <a:lnTo>
                  <a:pt x="4038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/>
          <p:cNvSpPr/>
          <p:nvPr/>
        </p:nvSpPr>
        <p:spPr>
          <a:xfrm>
            <a:off x="3186545" y="3022263"/>
            <a:ext cx="2738005" cy="558800"/>
          </a:xfrm>
          <a:custGeom>
            <a:avLst/>
            <a:gdLst/>
            <a:ahLst/>
            <a:cxnLst/>
            <a:rect l="l" t="t" r="r" b="b"/>
            <a:pathLst>
              <a:path w="4038600" h="558800">
                <a:moveTo>
                  <a:pt x="0" y="0"/>
                </a:moveTo>
                <a:lnTo>
                  <a:pt x="4038600" y="0"/>
                </a:lnTo>
                <a:lnTo>
                  <a:pt x="4038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90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/>
          <p:nvPr/>
        </p:nvSpPr>
        <p:spPr>
          <a:xfrm>
            <a:off x="2305050" y="1285875"/>
            <a:ext cx="8061797" cy="528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9825" y="1927225"/>
            <a:ext cx="8086726" cy="2320925"/>
          </a:xfrm>
          <a:custGeom>
            <a:avLst/>
            <a:gdLst/>
            <a:ahLst/>
            <a:cxnLst/>
            <a:rect l="l" t="t" r="r" b="b"/>
            <a:pathLst>
              <a:path w="8750300" h="2501900">
                <a:moveTo>
                  <a:pt x="0" y="0"/>
                </a:moveTo>
                <a:lnTo>
                  <a:pt x="8750300" y="0"/>
                </a:lnTo>
                <a:lnTo>
                  <a:pt x="8750300" y="2501900"/>
                </a:lnTo>
                <a:lnTo>
                  <a:pt x="0" y="2501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9350" y="4276725"/>
            <a:ext cx="8096250" cy="1384300"/>
          </a:xfrm>
          <a:custGeom>
            <a:avLst/>
            <a:gdLst/>
            <a:ahLst/>
            <a:cxnLst/>
            <a:rect l="l" t="t" r="r" b="b"/>
            <a:pathLst>
              <a:path w="8750300" h="1384300">
                <a:moveTo>
                  <a:pt x="0" y="0"/>
                </a:moveTo>
                <a:lnTo>
                  <a:pt x="8750300" y="0"/>
                </a:lnTo>
                <a:lnTo>
                  <a:pt x="8750300" y="1384300"/>
                </a:lnTo>
                <a:lnTo>
                  <a:pt x="0" y="13843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4834" y="3018352"/>
            <a:ext cx="130048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0" marR="5080" indent="-241300">
              <a:lnSpc>
                <a:spcPts val="2100"/>
              </a:lnSpc>
              <a:spcBef>
                <a:spcPts val="219"/>
              </a:spcBef>
            </a:pPr>
            <a:r>
              <a:rPr sz="1800" b="1" spc="-35" dirty="0">
                <a:latin typeface="Calibri"/>
                <a:cs typeface="Calibri"/>
              </a:rPr>
              <a:t>D</a:t>
            </a:r>
            <a:r>
              <a:rPr sz="1800" b="1" spc="-45" dirty="0">
                <a:latin typeface="Calibri"/>
                <a:cs typeface="Calibri"/>
              </a:rPr>
              <a:t>i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b="1" spc="45" dirty="0">
                <a:latin typeface="Calibri"/>
                <a:cs typeface="Calibri"/>
              </a:rPr>
              <a:t>c</a:t>
            </a:r>
            <a:r>
              <a:rPr sz="1800" b="1" spc="-45" dirty="0">
                <a:latin typeface="Calibri"/>
                <a:cs typeface="Calibri"/>
              </a:rPr>
              <a:t>ri</a:t>
            </a:r>
            <a:r>
              <a:rPr sz="1800" b="1" spc="35" dirty="0">
                <a:latin typeface="Calibri"/>
                <a:cs typeface="Calibri"/>
              </a:rPr>
              <a:t>m</a:t>
            </a:r>
            <a:r>
              <a:rPr sz="1800" b="1" spc="-45" dirty="0">
                <a:latin typeface="Calibri"/>
                <a:cs typeface="Calibri"/>
              </a:rPr>
              <a:t>i</a:t>
            </a:r>
            <a:r>
              <a:rPr sz="1800" b="1" spc="35" dirty="0">
                <a:latin typeface="Calibri"/>
                <a:cs typeface="Calibri"/>
              </a:rPr>
              <a:t>n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3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r  </a:t>
            </a:r>
            <a:r>
              <a:rPr sz="1800" b="1" spc="5" dirty="0">
                <a:latin typeface="Calibri"/>
                <a:cs typeface="Calibri"/>
              </a:rPr>
              <a:t>updates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771" y="4675286"/>
            <a:ext cx="9963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1600" marR="5080" indent="-88900">
              <a:lnSpc>
                <a:spcPts val="2100"/>
              </a:lnSpc>
              <a:spcBef>
                <a:spcPts val="219"/>
              </a:spcBef>
            </a:pP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b="1" spc="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="1" spc="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r  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updates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19174" y="6048375"/>
            <a:ext cx="9972675" cy="809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247650" y="95346"/>
            <a:ext cx="413766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GAN’s</a:t>
            </a:r>
            <a:r>
              <a:rPr kumimoji="0" lang="en-US" sz="3200" b="1" i="0" u="none" strike="noStrike" kern="1200" cap="none" spc="-1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training algorithm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9972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175" y="155698"/>
            <a:ext cx="6943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solidFill>
                  <a:schemeClr val="tx1"/>
                </a:solidFill>
                <a:latin typeface="+mn-lt"/>
              </a:rPr>
              <a:t>Deep </a:t>
            </a:r>
            <a:r>
              <a:rPr sz="3200" b="1" dirty="0">
                <a:solidFill>
                  <a:schemeClr val="tx1"/>
                </a:solidFill>
                <a:latin typeface="+mn-lt"/>
              </a:rPr>
              <a:t>Convolutional GANs</a:t>
            </a:r>
            <a:r>
              <a:rPr sz="3200" b="1" spc="-34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b="1" dirty="0">
                <a:solidFill>
                  <a:schemeClr val="tx1"/>
                </a:solidFill>
                <a:latin typeface="+mn-lt"/>
              </a:rPr>
              <a:t>(DCGANs)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47694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Generator</a:t>
            </a:r>
            <a:r>
              <a:rPr sz="2800" b="1" spc="-15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Architecture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7775" y="1035050"/>
            <a:ext cx="4445000" cy="3865161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66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4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ideas</a:t>
            </a:r>
            <a:r>
              <a:rPr sz="2400" spc="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441325" marR="622935" indent="-228600">
              <a:lnSpc>
                <a:spcPts val="2400"/>
              </a:lnSpc>
              <a:spcBef>
                <a:spcPts val="1000"/>
              </a:spcBef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spc="5" dirty="0">
                <a:latin typeface="Calibri"/>
                <a:cs typeface="Calibri"/>
              </a:rPr>
              <a:t>Replace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FC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hidden</a:t>
            </a:r>
            <a:r>
              <a:rPr spc="-17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layers</a:t>
            </a:r>
            <a:r>
              <a:rPr spc="-17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with  </a:t>
            </a:r>
            <a:r>
              <a:rPr spc="15" dirty="0">
                <a:latin typeface="Calibri"/>
                <a:cs typeface="Calibri"/>
              </a:rPr>
              <a:t>Convolution</a:t>
            </a:r>
            <a:r>
              <a:rPr lang="en-US" spc="15" dirty="0">
                <a:latin typeface="Calibri"/>
                <a:cs typeface="Calibri"/>
              </a:rPr>
              <a:t>s</a:t>
            </a:r>
          </a:p>
          <a:p>
            <a:pPr marL="441325" marR="622935" indent="-228600">
              <a:lnSpc>
                <a:spcPts val="2400"/>
              </a:lnSpc>
              <a:spcBef>
                <a:spcPts val="1000"/>
              </a:spcBef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b="1" spc="5" dirty="0">
                <a:solidFill>
                  <a:srgbClr val="1F4E79"/>
                </a:solidFill>
                <a:latin typeface="Calibri"/>
                <a:cs typeface="Calibri"/>
              </a:rPr>
              <a:t>Generator:</a:t>
            </a:r>
            <a:r>
              <a:rPr b="1" spc="-204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Fractional-Strided  convolutions</a:t>
            </a:r>
            <a:endParaRPr dirty="0">
              <a:latin typeface="Calibri"/>
              <a:cs typeface="Calibri"/>
            </a:endParaRPr>
          </a:p>
          <a:p>
            <a:pPr marL="441325" marR="568960" indent="-228600">
              <a:lnSpc>
                <a:spcPts val="2400"/>
              </a:lnSpc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spc="5" dirty="0">
                <a:latin typeface="Calibri"/>
                <a:cs typeface="Calibri"/>
              </a:rPr>
              <a:t>Use </a:t>
            </a:r>
            <a:r>
              <a:rPr spc="-5" dirty="0">
                <a:latin typeface="Calibri"/>
                <a:cs typeface="Calibri"/>
              </a:rPr>
              <a:t>Batch </a:t>
            </a:r>
            <a:r>
              <a:rPr spc="10" dirty="0">
                <a:latin typeface="Calibri"/>
                <a:cs typeface="Calibri"/>
              </a:rPr>
              <a:t>Normalization</a:t>
            </a:r>
            <a:r>
              <a:rPr spc="-22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after  </a:t>
            </a:r>
            <a:r>
              <a:rPr dirty="0">
                <a:latin typeface="Calibri"/>
                <a:cs typeface="Calibri"/>
              </a:rPr>
              <a:t>each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layer</a:t>
            </a:r>
            <a:endParaRPr dirty="0">
              <a:latin typeface="Calibri"/>
              <a:cs typeface="Calibri"/>
            </a:endParaRPr>
          </a:p>
          <a:p>
            <a:pPr marL="441325" indent="-228600">
              <a:lnSpc>
                <a:spcPct val="100000"/>
              </a:lnSpc>
              <a:buFont typeface="Arial"/>
              <a:buChar char="•"/>
              <a:tabLst>
                <a:tab pos="441325" algn="l"/>
                <a:tab pos="441959" algn="l"/>
              </a:tabLst>
            </a:pPr>
            <a:endParaRPr lang="en-US" b="1" spc="5" dirty="0">
              <a:solidFill>
                <a:srgbClr val="1F4E79"/>
              </a:solidFill>
              <a:latin typeface="Calibri"/>
              <a:cs typeface="Calibri"/>
            </a:endParaRPr>
          </a:p>
          <a:p>
            <a:pPr marL="441325" indent="-228600">
              <a:lnSpc>
                <a:spcPct val="100000"/>
              </a:lnSpc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b="1" spc="5" dirty="0">
                <a:solidFill>
                  <a:srgbClr val="1F4E79"/>
                </a:solidFill>
                <a:latin typeface="Calibri"/>
                <a:cs typeface="Calibri"/>
              </a:rPr>
              <a:t>Inside</a:t>
            </a:r>
            <a:r>
              <a:rPr b="1" spc="-1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b="1" spc="5" dirty="0">
                <a:solidFill>
                  <a:srgbClr val="1F4E79"/>
                </a:solidFill>
                <a:latin typeface="Calibri"/>
                <a:cs typeface="Calibri"/>
              </a:rPr>
              <a:t>Generator</a:t>
            </a:r>
            <a:endParaRPr dirty="0">
              <a:latin typeface="Calibri"/>
              <a:cs typeface="Calibri"/>
            </a:endParaRPr>
          </a:p>
          <a:p>
            <a:pPr marL="898525" lvl="1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898525" algn="l"/>
                <a:tab pos="899160" algn="l"/>
              </a:tabLst>
            </a:pPr>
            <a:r>
              <a:rPr spc="10" dirty="0">
                <a:latin typeface="Calibri"/>
                <a:cs typeface="Calibri"/>
              </a:rPr>
              <a:t>Use </a:t>
            </a:r>
            <a:r>
              <a:rPr spc="15" dirty="0">
                <a:latin typeface="Calibri"/>
                <a:cs typeface="Calibri"/>
              </a:rPr>
              <a:t>ReLU </a:t>
            </a:r>
            <a:r>
              <a:rPr spc="-35" dirty="0">
                <a:latin typeface="Calibri"/>
                <a:cs typeface="Calibri"/>
              </a:rPr>
              <a:t>for </a:t>
            </a:r>
            <a:r>
              <a:rPr spc="-30" dirty="0">
                <a:latin typeface="Calibri"/>
                <a:cs typeface="Calibri"/>
              </a:rPr>
              <a:t>hidden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layers</a:t>
            </a:r>
            <a:endParaRPr dirty="0">
              <a:latin typeface="Calibri"/>
              <a:cs typeface="Calibri"/>
            </a:endParaRPr>
          </a:p>
          <a:p>
            <a:pPr marL="898525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898525" algn="l"/>
                <a:tab pos="899160" algn="l"/>
              </a:tabLst>
            </a:pPr>
            <a:r>
              <a:rPr spc="10" dirty="0">
                <a:latin typeface="Calibri"/>
                <a:cs typeface="Calibri"/>
              </a:rPr>
              <a:t>Use </a:t>
            </a:r>
            <a:r>
              <a:rPr spc="-25" dirty="0">
                <a:latin typeface="Calibri"/>
                <a:cs typeface="Calibri"/>
              </a:rPr>
              <a:t>Tanh </a:t>
            </a:r>
            <a:r>
              <a:rPr spc="-35" dirty="0">
                <a:latin typeface="Calibri"/>
                <a:cs typeface="Calibri"/>
              </a:rPr>
              <a:t>for </a:t>
            </a:r>
            <a:r>
              <a:rPr spc="-20" dirty="0">
                <a:latin typeface="Calibri"/>
                <a:cs typeface="Calibri"/>
              </a:rPr>
              <a:t>the </a:t>
            </a:r>
            <a:r>
              <a:rPr spc="-35" dirty="0">
                <a:latin typeface="Calibri"/>
                <a:cs typeface="Calibri"/>
              </a:rPr>
              <a:t>output</a:t>
            </a:r>
            <a:r>
              <a:rPr spc="2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</a:t>
            </a:r>
          </a:p>
        </p:txBody>
      </p:sp>
      <p:sp>
        <p:nvSpPr>
          <p:cNvPr id="5" name="object 5"/>
          <p:cNvSpPr/>
          <p:nvPr/>
        </p:nvSpPr>
        <p:spPr>
          <a:xfrm>
            <a:off x="65166" y="2414913"/>
            <a:ext cx="7280763" cy="343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43274" y="6298873"/>
            <a:ext cx="5934075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Radford,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Alec,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Luke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Metz, and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Soumith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Chintala. "Unsupervised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representation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learning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deep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convolutional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networks." arXiv:1511.06434</a:t>
            </a:r>
            <a:r>
              <a:rPr sz="1200" spc="5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(2015).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89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2247900"/>
            <a:ext cx="6665117" cy="2499419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571624"/>
            <a:ext cx="3971925" cy="397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14300"/>
            <a:ext cx="1933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664304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306" y="158664"/>
            <a:ext cx="52260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chemeClr val="tx1"/>
                </a:solidFill>
                <a:latin typeface="+mn-lt"/>
              </a:rPr>
              <a:t>DCGAN: </a:t>
            </a:r>
            <a:r>
              <a:rPr lang="en-US" sz="3200" b="1" spc="-10" dirty="0">
                <a:solidFill>
                  <a:schemeClr val="tx1"/>
                </a:solidFill>
                <a:latin typeface="+mn-lt"/>
              </a:rPr>
              <a:t>b</a:t>
            </a:r>
            <a:r>
              <a:rPr sz="3200" b="1" spc="-10" dirty="0">
                <a:solidFill>
                  <a:schemeClr val="tx1"/>
                </a:solidFill>
                <a:latin typeface="+mn-lt"/>
              </a:rPr>
              <a:t>edroom</a:t>
            </a:r>
            <a:r>
              <a:rPr sz="3200" b="1" spc="-19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b="1" spc="15" dirty="0">
                <a:solidFill>
                  <a:schemeClr val="tx1"/>
                </a:solidFill>
                <a:latin typeface="+mn-lt"/>
              </a:rPr>
              <a:t>images</a:t>
            </a:r>
            <a:endParaRPr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4190" y="1207213"/>
            <a:ext cx="11035718" cy="4937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890" y="6534815"/>
            <a:ext cx="106572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Radford,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Alec,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Luke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Metz, and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Soumith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Chintala. "Unsupervised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representation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learning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deep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convolutional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networks." arXiv:1511.06434</a:t>
            </a:r>
            <a:r>
              <a:rPr sz="1200" spc="5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(2015).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10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125" y="877103"/>
            <a:ext cx="90449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chemeClr val="tx1"/>
                </a:solidFill>
                <a:latin typeface="+mn-lt"/>
              </a:rPr>
              <a:t>Latent </a:t>
            </a:r>
            <a:r>
              <a:rPr sz="1800" spc="-5" dirty="0">
                <a:solidFill>
                  <a:schemeClr val="tx1"/>
                </a:solidFill>
                <a:latin typeface="+mn-lt"/>
              </a:rPr>
              <a:t>vectors</a:t>
            </a:r>
            <a:r>
              <a:rPr lang="en-US" sz="1800" spc="-5" dirty="0">
                <a:solidFill>
                  <a:schemeClr val="tx1"/>
                </a:solidFill>
                <a:latin typeface="+mn-lt"/>
              </a:rPr>
              <a:t> with additional labels</a:t>
            </a:r>
            <a:r>
              <a:rPr sz="1800" spc="-5" dirty="0">
                <a:solidFill>
                  <a:schemeClr val="tx1"/>
                </a:solidFill>
                <a:latin typeface="+mn-l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+mn-lt"/>
              </a:rPr>
              <a:t>capture </a:t>
            </a:r>
            <a:r>
              <a:rPr sz="1800" spc="-5" dirty="0">
                <a:solidFill>
                  <a:schemeClr val="tx1"/>
                </a:solidFill>
                <a:latin typeface="+mn-lt"/>
              </a:rPr>
              <a:t>interesting</a:t>
            </a:r>
            <a:r>
              <a:rPr lang="en-US" sz="1800" spc="-5" dirty="0">
                <a:solidFill>
                  <a:schemeClr val="tx1"/>
                </a:solidFill>
                <a:latin typeface="+mn-lt"/>
              </a:rPr>
              <a:t>  </a:t>
            </a:r>
            <a:r>
              <a:rPr sz="1800" spc="-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600" dirty="0">
                <a:solidFill>
                  <a:schemeClr val="tx1"/>
                </a:solidFill>
                <a:latin typeface="+mn-lt"/>
              </a:rPr>
              <a:t>     </a:t>
            </a:r>
            <a:r>
              <a:rPr sz="1800" spc="-10" dirty="0">
                <a:solidFill>
                  <a:schemeClr val="tx1"/>
                </a:solidFill>
                <a:latin typeface="+mn-lt"/>
              </a:rPr>
              <a:t>patterns…</a:t>
            </a:r>
            <a:endParaRPr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397000"/>
            <a:ext cx="10083800" cy="4762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890" y="6534815"/>
            <a:ext cx="106572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Radford,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Alec,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Luke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Metz, and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Soumith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Chintala. "Unsupervised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representation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learning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deep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convolutional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networks." arXiv:1511.06434</a:t>
            </a:r>
            <a:r>
              <a:rPr sz="1200" spc="5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(2015).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14300"/>
            <a:ext cx="758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meaningful latent space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74142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1AE40C6-EB80-4B4D-8678-23247C7969ED}"/>
              </a:ext>
            </a:extLst>
          </p:cNvPr>
          <p:cNvSpPr txBox="1">
            <a:spLocks/>
          </p:cNvSpPr>
          <p:nvPr/>
        </p:nvSpPr>
        <p:spPr>
          <a:xfrm>
            <a:off x="239731" y="-91864"/>
            <a:ext cx="10972800" cy="8273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GANs and </a:t>
            </a:r>
            <a:r>
              <a:rPr lang="en-US" dirty="0" err="1">
                <a:latin typeface="+mn-lt"/>
              </a:rPr>
              <a:t>cGANs</a:t>
            </a:r>
            <a:r>
              <a:rPr lang="en-US" dirty="0">
                <a:latin typeface="+mn-lt"/>
              </a:rPr>
              <a:t> (I)</a:t>
            </a:r>
            <a:endParaRPr lang="ru-RU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8AD61-3DC0-470B-B796-FCE5C9DEA4DD}"/>
              </a:ext>
            </a:extLst>
          </p:cNvPr>
          <p:cNvSpPr txBox="1"/>
          <p:nvPr/>
        </p:nvSpPr>
        <p:spPr>
          <a:xfrm>
            <a:off x="11433717" y="622291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4B68A6A-53D9-44D7-AFD6-F08954F8F568}" type="slidenum">
              <a:rPr lang="ru-RU" sz="2400"/>
              <a:pPr/>
              <a:t>47</a:t>
            </a:fld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958A0-466D-4F39-BBEE-4FB1417F9688}"/>
              </a:ext>
            </a:extLst>
          </p:cNvPr>
          <p:cNvSpPr txBox="1"/>
          <p:nvPr/>
        </p:nvSpPr>
        <p:spPr>
          <a:xfrm>
            <a:off x="327568" y="1405583"/>
            <a:ext cx="112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GANs: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CA847A-DCE5-446E-8DFB-C198111C12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6717" y="1328084"/>
            <a:ext cx="6600880" cy="674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563E2-338F-4C45-A450-0A7E39EEEEC7}"/>
              </a:ext>
            </a:extLst>
          </p:cNvPr>
          <p:cNvSpPr txBox="1"/>
          <p:nvPr/>
        </p:nvSpPr>
        <p:spPr>
          <a:xfrm>
            <a:off x="441867" y="1972733"/>
            <a:ext cx="117501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  <a:r>
              <a:rPr lang="en-US" sz="2400" dirty="0"/>
              <a:t> – a generative model;</a:t>
            </a:r>
          </a:p>
          <a:p>
            <a:r>
              <a:rPr lang="en-US" sz="2400" i="1" dirty="0"/>
              <a:t>D</a:t>
            </a:r>
            <a:r>
              <a:rPr lang="en-US" sz="2400" dirty="0"/>
              <a:t> – a discriminative model;</a:t>
            </a:r>
          </a:p>
          <a:p>
            <a:r>
              <a:rPr lang="en-US" sz="2400" i="1" dirty="0"/>
              <a:t>x</a:t>
            </a:r>
            <a:r>
              <a:rPr lang="en-US" sz="2400" dirty="0"/>
              <a:t> – training real data;</a:t>
            </a:r>
          </a:p>
          <a:p>
            <a:r>
              <a:rPr lang="en-US" sz="2400" i="1" dirty="0"/>
              <a:t>z </a:t>
            </a:r>
            <a:r>
              <a:rPr lang="en-US" sz="2400" dirty="0"/>
              <a:t>– data generated by </a:t>
            </a:r>
            <a:r>
              <a:rPr lang="en-US" sz="2400"/>
              <a:t>G;</a:t>
            </a:r>
          </a:p>
          <a:p>
            <a:endParaRPr lang="en-US" sz="2400" dirty="0"/>
          </a:p>
          <a:p>
            <a:r>
              <a:rPr lang="en-US" sz="2400" dirty="0"/>
              <a:t>If both the generator and the discriminator are conditioned on some extra information </a:t>
            </a:r>
            <a:r>
              <a:rPr lang="en-US" sz="2400" i="1" dirty="0"/>
              <a:t>y</a:t>
            </a:r>
            <a:r>
              <a:rPr lang="en-US" sz="2400" dirty="0"/>
              <a:t>:</a:t>
            </a:r>
          </a:p>
          <a:p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DCA18F-F6CE-4375-8CA3-A92E77D093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676" y="4532817"/>
            <a:ext cx="6501469" cy="506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E94B86-CA52-484C-BBA7-7122CB1BC32F}"/>
              </a:ext>
            </a:extLst>
          </p:cNvPr>
          <p:cNvSpPr txBox="1"/>
          <p:nvPr/>
        </p:nvSpPr>
        <p:spPr>
          <a:xfrm>
            <a:off x="7541703" y="4516273"/>
            <a:ext cx="428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conditional GAN (</a:t>
            </a:r>
            <a:r>
              <a:rPr lang="en-US" sz="2400" dirty="0" err="1"/>
              <a:t>cGAN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2071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28600" y="5591175"/>
            <a:ext cx="2571750" cy="1266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1AE40C6-EB80-4B4D-8678-23247C7969ED}"/>
              </a:ext>
            </a:extLst>
          </p:cNvPr>
          <p:cNvSpPr txBox="1">
            <a:spLocks/>
          </p:cNvSpPr>
          <p:nvPr/>
        </p:nvSpPr>
        <p:spPr>
          <a:xfrm>
            <a:off x="239731" y="-91864"/>
            <a:ext cx="10972800" cy="8273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GANs and </a:t>
            </a:r>
            <a:r>
              <a:rPr lang="en-US" dirty="0" err="1">
                <a:latin typeface="+mn-lt"/>
              </a:rPr>
              <a:t>cGANs</a:t>
            </a:r>
            <a:r>
              <a:rPr lang="en-US" dirty="0">
                <a:latin typeface="+mn-lt"/>
              </a:rPr>
              <a:t> (II)</a:t>
            </a:r>
            <a:endParaRPr lang="ru-RU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8AD61-3DC0-470B-B796-FCE5C9DEA4DD}"/>
              </a:ext>
            </a:extLst>
          </p:cNvPr>
          <p:cNvSpPr txBox="1"/>
          <p:nvPr/>
        </p:nvSpPr>
        <p:spPr>
          <a:xfrm>
            <a:off x="11433717" y="622291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4B68A6A-53D9-44D7-AFD6-F08954F8F568}" type="slidenum">
              <a:rPr lang="ru-RU" sz="2400"/>
              <a:pPr/>
              <a:t>48</a:t>
            </a:fld>
            <a:endParaRPr lang="ru-RU" sz="2400" dirty="0"/>
          </a:p>
        </p:txBody>
      </p:sp>
      <p:pic>
        <p:nvPicPr>
          <p:cNvPr id="7170" name="Picture 2" descr="A tutorial on Conditional Generative Adversarial Nets + Keras  implementation | by MohammadAli Bagheri | Medium">
            <a:extLst>
              <a:ext uri="{FF2B5EF4-FFF2-40B4-BE49-F238E27FC236}">
                <a16:creationId xmlns:a16="http://schemas.microsoft.com/office/drawing/2014/main" id="{D95B9F66-7110-47B8-95FD-2E62917E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29" y="914171"/>
            <a:ext cx="8125881" cy="52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5257799" y="5715000"/>
            <a:ext cx="257175" cy="6286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0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1AE40C6-EB80-4B4D-8678-23247C7969ED}"/>
              </a:ext>
            </a:extLst>
          </p:cNvPr>
          <p:cNvSpPr txBox="1">
            <a:spLocks/>
          </p:cNvSpPr>
          <p:nvPr/>
        </p:nvSpPr>
        <p:spPr>
          <a:xfrm>
            <a:off x="239731" y="-91864"/>
            <a:ext cx="10972800" cy="8273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/>
              <a:t>GANs and </a:t>
            </a:r>
            <a:r>
              <a:rPr lang="en-US" sz="4267" dirty="0" err="1"/>
              <a:t>cGANs</a:t>
            </a:r>
            <a:r>
              <a:rPr lang="en-US" sz="4267" dirty="0"/>
              <a:t> </a:t>
            </a:r>
            <a:r>
              <a:rPr lang="en-US" sz="4267"/>
              <a:t>(III</a:t>
            </a:r>
            <a:r>
              <a:rPr lang="en-US" sz="4267" dirty="0"/>
              <a:t>)</a:t>
            </a:r>
            <a:endParaRPr lang="ru-RU" sz="4267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12" y="933450"/>
            <a:ext cx="5287899" cy="57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652706" y="5227816"/>
            <a:ext cx="32059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https://medium.com/datadriveninvestor/an-introduction-to-conditional-gans-cgans-727d1f5bb011</a:t>
            </a:r>
          </a:p>
        </p:txBody>
      </p:sp>
    </p:spTree>
    <p:extLst>
      <p:ext uri="{BB962C8B-B14F-4D97-AF65-F5344CB8AC3E}">
        <p14:creationId xmlns:p14="http://schemas.microsoft.com/office/powerpoint/2010/main" val="300388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D26EB7-696B-4D15-9DA1-ED667F5AE31E}"/>
              </a:ext>
            </a:extLst>
          </p:cNvPr>
          <p:cNvSpPr txBox="1"/>
          <p:nvPr/>
        </p:nvSpPr>
        <p:spPr>
          <a:xfrm>
            <a:off x="647943" y="1362791"/>
            <a:ext cx="9524757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 autoencoder idea was a part of NN history for decades </a:t>
            </a:r>
            <a:r>
              <a:rPr lang="en-US" sz="2800" i="1" dirty="0"/>
              <a:t>(</a:t>
            </a:r>
            <a:r>
              <a:rPr lang="en-US" sz="2800" i="1" dirty="0" err="1"/>
              <a:t>LeCun</a:t>
            </a:r>
            <a:r>
              <a:rPr lang="en-US" sz="2800" i="1" dirty="0"/>
              <a:t> et al, 1987).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Traditionally an </a:t>
            </a:r>
            <a:r>
              <a:rPr lang="en-US" sz="2800" dirty="0" err="1"/>
              <a:t>autoencoder</a:t>
            </a:r>
            <a:r>
              <a:rPr lang="en-US" sz="2800" dirty="0"/>
              <a:t> was used for dimensionality reduction and feature learning.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Recently, the connection between autoencoders and latent space modeling has brought </a:t>
            </a:r>
            <a:r>
              <a:rPr lang="en-US" sz="2800" dirty="0" err="1"/>
              <a:t>variational</a:t>
            </a:r>
            <a:r>
              <a:rPr lang="en-US" sz="2800" dirty="0"/>
              <a:t> </a:t>
            </a:r>
            <a:r>
              <a:rPr lang="en-US" sz="2800" dirty="0" err="1"/>
              <a:t>autoencoders</a:t>
            </a:r>
            <a:r>
              <a:rPr lang="en-US" sz="2800" dirty="0"/>
              <a:t> (VAEs) to the front of generative modeling.</a:t>
            </a:r>
            <a:endParaRPr lang="he-IL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1446" y="129659"/>
            <a:ext cx="2560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Autoencoders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50742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23988"/>
            <a:ext cx="4419600" cy="416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8824" y="1833563"/>
            <a:ext cx="5553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Autoencoders</a:t>
            </a:r>
            <a:r>
              <a:rPr lang="en-US" sz="2400" dirty="0"/>
              <a:t> try to learn </a:t>
            </a:r>
            <a:r>
              <a:rPr lang="en-US" sz="2400" b="1" u="sng" dirty="0"/>
              <a:t>Identity function</a:t>
            </a:r>
            <a:r>
              <a:rPr lang="en-US" sz="2400" dirty="0"/>
              <a:t>, so that:</a:t>
            </a:r>
          </a:p>
          <a:p>
            <a:endParaRPr lang="en-US" dirty="0"/>
          </a:p>
          <a:p>
            <a:r>
              <a:rPr lang="en-US" sz="3200" dirty="0"/>
              <a:t>      </a:t>
            </a:r>
            <a:r>
              <a:rPr lang="en-US" sz="3200" b="1" i="1" dirty="0">
                <a:latin typeface="Candara Light" pitchFamily="34" charset="0"/>
              </a:rPr>
              <a:t>x</a:t>
            </a:r>
            <a:r>
              <a:rPr lang="en-US" sz="3200" b="1" i="1" baseline="30000" dirty="0">
                <a:latin typeface="Candara Light" pitchFamily="34" charset="0"/>
              </a:rPr>
              <a:t>~</a:t>
            </a:r>
            <a:r>
              <a:rPr lang="en-US" sz="3200" b="1" i="1" dirty="0">
                <a:latin typeface="Candara Light" pitchFamily="34" charset="0"/>
              </a:rPr>
              <a:t> = f(g(x)) = f(z) </a:t>
            </a:r>
            <a:r>
              <a:rPr lang="en-US" sz="3200" b="1" i="1" dirty="0">
                <a:latin typeface="Candara Light" pitchFamily="34" charset="0"/>
                <a:sym typeface="Symbol"/>
              </a:rPr>
              <a:t>  </a:t>
            </a:r>
            <a:r>
              <a:rPr lang="en-US" sz="3200" b="1" i="1" dirty="0">
                <a:latin typeface="Candara Light" pitchFamily="34" charset="0"/>
              </a:rPr>
              <a:t>x</a:t>
            </a:r>
          </a:p>
          <a:p>
            <a:endParaRPr lang="en-US" sz="3200" dirty="0"/>
          </a:p>
          <a:p>
            <a:endParaRPr lang="ru-RU" sz="32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3438525" y="5229225"/>
            <a:ext cx="2076450" cy="9810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4975" y="6143625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“latent variables”, “latent space”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1446" y="129659"/>
            <a:ext cx="2560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Autoencoders</a:t>
            </a:r>
            <a:endParaRPr lang="ru-RU" sz="3200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838450" y="4933950"/>
            <a:ext cx="447675" cy="371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917903" y="4806434"/>
            <a:ext cx="325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z</a:t>
            </a:r>
            <a:endParaRPr lang="ru-R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00775" y="4133850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“dense” </a:t>
            </a:r>
            <a:r>
              <a:rPr lang="en-US" dirty="0" err="1"/>
              <a:t>autoencoder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0800000">
            <a:off x="5467350" y="4086226"/>
            <a:ext cx="8286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08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0A135-8B99-481A-A6D0-3D007AD14698}"/>
                  </a:ext>
                </a:extLst>
              </p:cNvPr>
              <p:cNvSpPr txBox="1"/>
              <p:nvPr/>
            </p:nvSpPr>
            <p:spPr>
              <a:xfrm>
                <a:off x="173109" y="773000"/>
                <a:ext cx="8094591" cy="604915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/>
                  <a:t>Given data </a:t>
                </a:r>
                <a14:m>
                  <m:oMath xmlns:m="http://schemas.openxmlformats.org/officeDocument/2006/math">
                    <m:r>
                      <a:rPr lang="he-IL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(no labels) </a:t>
                </a:r>
                <a:r>
                  <a:rPr lang="en-US" sz="2400" dirty="0"/>
                  <a:t>we would like to learn the </a:t>
                </a:r>
                <a:r>
                  <a:rPr lang="en-US" sz="2400"/>
                  <a:t>functions </a:t>
                </a:r>
                <a:r>
                  <a:rPr lang="en-US" sz="2400" i="1">
                    <a:solidFill>
                      <a:schemeClr val="accent1">
                        <a:lumMod val="75000"/>
                      </a:schemeClr>
                    </a:solidFill>
                  </a:rPr>
                  <a:t>g 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(encoder) and 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(decoder) </a:t>
                </a:r>
                <a:r>
                  <a:rPr lang="en-US" sz="2400" dirty="0"/>
                  <a:t>where: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				</a:t>
                </a:r>
              </a:p>
              <a:p>
                <a:r>
                  <a:rPr lang="en-US" sz="2400" dirty="0"/>
                  <a:t>			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so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an </a:t>
                </a:r>
                <a:r>
                  <a:rPr lang="en-US" sz="2400" b="1" dirty="0"/>
                  <a:t>approximation </a:t>
                </a:r>
                <a:r>
                  <a:rPr lang="en-US" sz="2400" dirty="0"/>
                  <a:t>of the identity   	function.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Add some regularization not to learn trivial reconstruction</a:t>
                </a:r>
              </a:p>
              <a:p>
                <a:r>
                  <a:rPr lang="en-US" sz="2400" dirty="0"/>
                  <a:t>		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960A135-8B99-481A-A6D0-3D007AD1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9" y="773000"/>
                <a:ext cx="8094591" cy="6049156"/>
              </a:xfrm>
              <a:prstGeom prst="rect">
                <a:avLst/>
              </a:prstGeom>
              <a:blipFill>
                <a:blip r:embed="rId2" cstate="print"/>
                <a:stretch>
                  <a:fillRect l="-1205" t="-907" r="-3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666D4B-E51F-4E88-A1D3-913E30CDE019}"/>
                  </a:ext>
                </a:extLst>
              </p:cNvPr>
              <p:cNvSpPr txBox="1"/>
              <p:nvPr/>
            </p:nvSpPr>
            <p:spPr>
              <a:xfrm>
                <a:off x="8066721" y="1516524"/>
                <a:ext cx="3365451" cy="19389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is some </a:t>
                </a:r>
                <a:r>
                  <a:rPr lang="en-US" sz="2400" b="1" dirty="0"/>
                  <a:t>latent</a:t>
                </a:r>
                <a:r>
                  <a:rPr lang="en-US" sz="2400" dirty="0"/>
                  <a:t> </a:t>
                </a:r>
                <a:r>
                  <a:rPr lang="en-US" sz="2400" b="1" dirty="0"/>
                  <a:t>representation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code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a non-linearity such as the sigmoid</a:t>
                </a: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8666D4B-E51F-4E88-A1D3-913E30CD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721" y="1516524"/>
                <a:ext cx="3365451" cy="1938992"/>
              </a:xfrm>
              <a:prstGeom prst="rect">
                <a:avLst/>
              </a:prstGeom>
              <a:blipFill>
                <a:blip r:embed="rId3" cstate="print"/>
                <a:stretch>
                  <a:fillRect l="-2151" t="-1543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24A285-7068-493B-9DF1-14179B9CBA4E}"/>
                  </a:ext>
                </a:extLst>
              </p:cNvPr>
              <p:cNvSpPr txBox="1"/>
              <p:nvPr/>
            </p:nvSpPr>
            <p:spPr>
              <a:xfrm>
                <a:off x="7818268" y="4246284"/>
                <a:ext cx="3613904" cy="5232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’s reconstruction)</a:t>
                </a:r>
                <a:endParaRPr lang="he-IL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F24A285-7068-493B-9DF1-14179B9C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268" y="4246284"/>
                <a:ext cx="3613904" cy="523220"/>
              </a:xfrm>
              <a:prstGeom prst="rect">
                <a:avLst/>
              </a:prstGeom>
              <a:blipFill>
                <a:blip r:embed="rId4" cstate="print"/>
                <a:stretch>
                  <a:fillRect l="-3010" t="-7692" r="-1672" b="-28571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421446" y="129659"/>
            <a:ext cx="2560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Autoencoders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56364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5F3-FCE3-4570-AEC4-D489A37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8477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Undercomplete AE vs overcomplete AE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C99108-C400-432C-A703-295A82AE0908}"/>
              </a:ext>
            </a:extLst>
          </p:cNvPr>
          <p:cNvGrpSpPr/>
          <p:nvPr/>
        </p:nvGrpSpPr>
        <p:grpSpPr>
          <a:xfrm>
            <a:off x="2705100" y="2095500"/>
            <a:ext cx="3116966" cy="3390452"/>
            <a:chOff x="7708853" y="2007954"/>
            <a:chExt cx="4043713" cy="405405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E04873E-3FFD-47BE-AFC4-9E12E17F391A}"/>
                </a:ext>
              </a:extLst>
            </p:cNvPr>
            <p:cNvSpPr/>
            <p:nvPr/>
          </p:nvSpPr>
          <p:spPr>
            <a:xfrm>
              <a:off x="7724107" y="2007954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68B43F-FECF-40BB-8A9E-E11FF5C4D67E}"/>
                </a:ext>
              </a:extLst>
            </p:cNvPr>
            <p:cNvSpPr/>
            <p:nvPr/>
          </p:nvSpPr>
          <p:spPr>
            <a:xfrm>
              <a:off x="8597711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BD5766-8558-4C37-B49E-2CE78789D821}"/>
                </a:ext>
              </a:extLst>
            </p:cNvPr>
            <p:cNvSpPr/>
            <p:nvPr/>
          </p:nvSpPr>
          <p:spPr>
            <a:xfrm>
              <a:off x="9189726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4CAE1B-56D1-4114-A5FC-690C976666A8}"/>
                </a:ext>
              </a:extLst>
            </p:cNvPr>
            <p:cNvSpPr/>
            <p:nvPr/>
          </p:nvSpPr>
          <p:spPr>
            <a:xfrm>
              <a:off x="977685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0B2511-702A-4AB2-9996-F1B087304353}"/>
                </a:ext>
              </a:extLst>
            </p:cNvPr>
            <p:cNvSpPr/>
            <p:nvPr/>
          </p:nvSpPr>
          <p:spPr>
            <a:xfrm>
              <a:off x="10368870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DBC9B3-D4E8-4DA3-9E8F-5FC60DD27C08}"/>
                </a:ext>
              </a:extLst>
            </p:cNvPr>
            <p:cNvSpPr/>
            <p:nvPr/>
          </p:nvSpPr>
          <p:spPr>
            <a:xfrm>
              <a:off x="1096088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DD234A-6011-4552-8BFC-613EAB41F163}"/>
                </a:ext>
              </a:extLst>
            </p:cNvPr>
            <p:cNvSpPr/>
            <p:nvPr/>
          </p:nvSpPr>
          <p:spPr>
            <a:xfrm>
              <a:off x="8010582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AB2792-C07A-47C5-A7CA-D1460D1460A3}"/>
                </a:ext>
              </a:extLst>
            </p:cNvPr>
            <p:cNvSpPr/>
            <p:nvPr/>
          </p:nvSpPr>
          <p:spPr>
            <a:xfrm>
              <a:off x="7708853" y="5342164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34BC2F-42F1-4169-9461-EF0E2BCCC240}"/>
                </a:ext>
              </a:extLst>
            </p:cNvPr>
            <p:cNvSpPr/>
            <p:nvPr/>
          </p:nvSpPr>
          <p:spPr>
            <a:xfrm>
              <a:off x="8611157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F32A8B-C2D6-477D-AD26-FB6EA46679E3}"/>
                </a:ext>
              </a:extLst>
            </p:cNvPr>
            <p:cNvSpPr/>
            <p:nvPr/>
          </p:nvSpPr>
          <p:spPr>
            <a:xfrm>
              <a:off x="9203172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D06603-275C-419F-8D37-065A9F0CA0E7}"/>
                </a:ext>
              </a:extLst>
            </p:cNvPr>
            <p:cNvSpPr/>
            <p:nvPr/>
          </p:nvSpPr>
          <p:spPr>
            <a:xfrm>
              <a:off x="979030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DDC316-4E4D-4E11-930B-EB5DF3BA7D2E}"/>
                </a:ext>
              </a:extLst>
            </p:cNvPr>
            <p:cNvSpPr/>
            <p:nvPr/>
          </p:nvSpPr>
          <p:spPr>
            <a:xfrm>
              <a:off x="10382316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280310-73C4-4838-96B3-A3A9256817CD}"/>
                </a:ext>
              </a:extLst>
            </p:cNvPr>
            <p:cNvSpPr/>
            <p:nvPr/>
          </p:nvSpPr>
          <p:spPr>
            <a:xfrm>
              <a:off x="1097433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8366C20-AF91-47A1-89B6-7A4722E91721}"/>
                </a:ext>
              </a:extLst>
            </p:cNvPr>
            <p:cNvSpPr/>
            <p:nvPr/>
          </p:nvSpPr>
          <p:spPr>
            <a:xfrm>
              <a:off x="8024028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EDAFE3C-5118-46E1-B6BD-1625198BB851}"/>
                </a:ext>
              </a:extLst>
            </p:cNvPr>
            <p:cNvSpPr/>
            <p:nvPr/>
          </p:nvSpPr>
          <p:spPr>
            <a:xfrm>
              <a:off x="8597710" y="3615098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F7C08B-C056-4760-AAE6-3C1320C533DE}"/>
                </a:ext>
              </a:extLst>
            </p:cNvPr>
            <p:cNvSpPr/>
            <p:nvPr/>
          </p:nvSpPr>
          <p:spPr>
            <a:xfrm>
              <a:off x="9494249" y="37390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7A3DD4-690B-4FFA-9C6E-6414025AE21F}"/>
                </a:ext>
              </a:extLst>
            </p:cNvPr>
            <p:cNvSpPr/>
            <p:nvPr/>
          </p:nvSpPr>
          <p:spPr>
            <a:xfrm>
              <a:off x="10116840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0EA09F-A791-4711-B5CF-6328AA838547}"/>
                </a:ext>
              </a:extLst>
            </p:cNvPr>
            <p:cNvSpPr/>
            <p:nvPr/>
          </p:nvSpPr>
          <p:spPr>
            <a:xfrm>
              <a:off x="8871658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FFD4253-15DD-4716-B739-7BC4422D4EBB}"/>
                </a:ext>
              </a:extLst>
            </p:cNvPr>
            <p:cNvSpPr/>
            <p:nvPr/>
          </p:nvSpPr>
          <p:spPr>
            <a:xfrm rot="16200000">
              <a:off x="9249770" y="4794154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0D1D521-6A52-448D-BB95-332B62645097}"/>
                </a:ext>
              </a:extLst>
            </p:cNvPr>
            <p:cNvSpPr/>
            <p:nvPr/>
          </p:nvSpPr>
          <p:spPr>
            <a:xfrm rot="16200000">
              <a:off x="9271030" y="3125983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DD954F-0BDE-492E-AC1E-06A56DCE7028}"/>
              </a:ext>
            </a:extLst>
          </p:cNvPr>
          <p:cNvGrpSpPr/>
          <p:nvPr/>
        </p:nvGrpSpPr>
        <p:grpSpPr>
          <a:xfrm>
            <a:off x="7248525" y="2095499"/>
            <a:ext cx="4031896" cy="3263815"/>
            <a:chOff x="6617423" y="1717576"/>
            <a:chExt cx="5213090" cy="405405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1EB70D-E3C1-4022-99FF-237F9D180D02}"/>
                </a:ext>
              </a:extLst>
            </p:cNvPr>
            <p:cNvSpPr/>
            <p:nvPr/>
          </p:nvSpPr>
          <p:spPr>
            <a:xfrm>
              <a:off x="7093415" y="171757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E7C71-7358-44BD-A8E4-62D615D95A55}"/>
                </a:ext>
              </a:extLst>
            </p:cNvPr>
            <p:cNvSpPr/>
            <p:nvPr/>
          </p:nvSpPr>
          <p:spPr>
            <a:xfrm>
              <a:off x="7967019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8F34843-B485-48C0-8FCF-A62771F4A3E9}"/>
                </a:ext>
              </a:extLst>
            </p:cNvPr>
            <p:cNvSpPr/>
            <p:nvPr/>
          </p:nvSpPr>
          <p:spPr>
            <a:xfrm>
              <a:off x="8559034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DF73D9-06BF-474E-92C4-CE63E7E54EE4}"/>
                </a:ext>
              </a:extLst>
            </p:cNvPr>
            <p:cNvSpPr/>
            <p:nvPr/>
          </p:nvSpPr>
          <p:spPr>
            <a:xfrm>
              <a:off x="914616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555D2D-92B2-4E9F-B59A-FAD78FB23E81}"/>
                </a:ext>
              </a:extLst>
            </p:cNvPr>
            <p:cNvSpPr/>
            <p:nvPr/>
          </p:nvSpPr>
          <p:spPr>
            <a:xfrm>
              <a:off x="9738178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6FC631-74AF-4606-9A34-6DD4347FE5CC}"/>
                </a:ext>
              </a:extLst>
            </p:cNvPr>
            <p:cNvSpPr/>
            <p:nvPr/>
          </p:nvSpPr>
          <p:spPr>
            <a:xfrm>
              <a:off x="1033019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FD48CD-AD9D-4102-9EBF-1A48BC08BF93}"/>
                </a:ext>
              </a:extLst>
            </p:cNvPr>
            <p:cNvSpPr/>
            <p:nvPr/>
          </p:nvSpPr>
          <p:spPr>
            <a:xfrm>
              <a:off x="7379890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36A3B20-E3F1-4091-931B-B7DD51F871F9}"/>
                </a:ext>
              </a:extLst>
            </p:cNvPr>
            <p:cNvSpPr/>
            <p:nvPr/>
          </p:nvSpPr>
          <p:spPr>
            <a:xfrm>
              <a:off x="7078161" y="505178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62B18B-BAC1-428F-8A9D-1FDB02DE7B3E}"/>
                </a:ext>
              </a:extLst>
            </p:cNvPr>
            <p:cNvSpPr/>
            <p:nvPr/>
          </p:nvSpPr>
          <p:spPr>
            <a:xfrm>
              <a:off x="7980465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999B978-9CE3-4E88-BA51-C45770C2A55C}"/>
                </a:ext>
              </a:extLst>
            </p:cNvPr>
            <p:cNvSpPr/>
            <p:nvPr/>
          </p:nvSpPr>
          <p:spPr>
            <a:xfrm>
              <a:off x="8572480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F5C197-D2E8-40D4-AFCE-F61AD39FCE8C}"/>
                </a:ext>
              </a:extLst>
            </p:cNvPr>
            <p:cNvSpPr/>
            <p:nvPr/>
          </p:nvSpPr>
          <p:spPr>
            <a:xfrm>
              <a:off x="915960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F2C0B12-6ED3-424A-929B-F858C6FAB390}"/>
                </a:ext>
              </a:extLst>
            </p:cNvPr>
            <p:cNvSpPr/>
            <p:nvPr/>
          </p:nvSpPr>
          <p:spPr>
            <a:xfrm>
              <a:off x="9751624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54EAE8-45F3-4233-9DAA-1C9130F78247}"/>
                </a:ext>
              </a:extLst>
            </p:cNvPr>
            <p:cNvSpPr/>
            <p:nvPr/>
          </p:nvSpPr>
          <p:spPr>
            <a:xfrm>
              <a:off x="1034363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CD2EA1-82F0-4904-897B-F65DA9DECAEA}"/>
                </a:ext>
              </a:extLst>
            </p:cNvPr>
            <p:cNvSpPr/>
            <p:nvPr/>
          </p:nvSpPr>
          <p:spPr>
            <a:xfrm>
              <a:off x="7393336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10E333B-0506-4B7A-BF80-BDEDB2BF0D47}"/>
                </a:ext>
              </a:extLst>
            </p:cNvPr>
            <p:cNvSpPr/>
            <p:nvPr/>
          </p:nvSpPr>
          <p:spPr>
            <a:xfrm>
              <a:off x="6617423" y="3324720"/>
              <a:ext cx="5213090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9CEDD4-8416-47FA-BAA4-D3448C148714}"/>
                </a:ext>
              </a:extLst>
            </p:cNvPr>
            <p:cNvSpPr/>
            <p:nvPr/>
          </p:nvSpPr>
          <p:spPr>
            <a:xfrm>
              <a:off x="8660403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9FF2B4-E130-4A4A-BE71-DD366F07A20F}"/>
                </a:ext>
              </a:extLst>
            </p:cNvPr>
            <p:cNvSpPr/>
            <p:nvPr/>
          </p:nvSpPr>
          <p:spPr>
            <a:xfrm>
              <a:off x="9252418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633B14-E8EA-4775-82D5-0FEDE66C9FE2}"/>
                </a:ext>
              </a:extLst>
            </p:cNvPr>
            <p:cNvSpPr/>
            <p:nvPr/>
          </p:nvSpPr>
          <p:spPr>
            <a:xfrm>
              <a:off x="983954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55B65F-D0D8-4723-93EE-26DE8BB6C551}"/>
                </a:ext>
              </a:extLst>
            </p:cNvPr>
            <p:cNvSpPr/>
            <p:nvPr/>
          </p:nvSpPr>
          <p:spPr>
            <a:xfrm>
              <a:off x="10431562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7C9275-2E72-47A3-8DC2-1117DC06E470}"/>
                </a:ext>
              </a:extLst>
            </p:cNvPr>
            <p:cNvSpPr/>
            <p:nvPr/>
          </p:nvSpPr>
          <p:spPr>
            <a:xfrm>
              <a:off x="1102357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7B64D7-4B01-4E46-8FDD-38C0310E54DD}"/>
                </a:ext>
              </a:extLst>
            </p:cNvPr>
            <p:cNvSpPr/>
            <p:nvPr/>
          </p:nvSpPr>
          <p:spPr>
            <a:xfrm>
              <a:off x="807327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53D793-5538-4EE0-9E32-06CE6171BBB3}"/>
                </a:ext>
              </a:extLst>
            </p:cNvPr>
            <p:cNvSpPr/>
            <p:nvPr/>
          </p:nvSpPr>
          <p:spPr>
            <a:xfrm>
              <a:off x="688924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3E882-C2C8-4312-8722-7E6687A871BD}"/>
                </a:ext>
              </a:extLst>
            </p:cNvPr>
            <p:cNvSpPr/>
            <p:nvPr/>
          </p:nvSpPr>
          <p:spPr>
            <a:xfrm>
              <a:off x="7481259" y="347746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B7D4ECA1-844D-46AB-B138-F6721EC93B5B}"/>
                </a:ext>
              </a:extLst>
            </p:cNvPr>
            <p:cNvSpPr/>
            <p:nvPr/>
          </p:nvSpPr>
          <p:spPr>
            <a:xfrm rot="16200000">
              <a:off x="8619078" y="4503776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4DC10AD-B486-4C07-950D-9457C98D1439}"/>
                </a:ext>
              </a:extLst>
            </p:cNvPr>
            <p:cNvSpPr/>
            <p:nvPr/>
          </p:nvSpPr>
          <p:spPr>
            <a:xfrm rot="16200000">
              <a:off x="8640338" y="2835605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7BE80BA-0C99-4567-8ABE-D5F1E0FFCDBD}"/>
              </a:ext>
            </a:extLst>
          </p:cNvPr>
          <p:cNvSpPr txBox="1"/>
          <p:nvPr/>
        </p:nvSpPr>
        <p:spPr>
          <a:xfrm>
            <a:off x="265833" y="960970"/>
            <a:ext cx="764037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Two basic types of AE structures:</a:t>
            </a:r>
            <a:endParaRPr lang="he-IL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3933825" y="559117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endParaRPr lang="ru-RU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782050" y="555307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endParaRPr lang="ru-RU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3724275" y="160020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endParaRPr lang="ru-RU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677275" y="154305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025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78581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Undercomplete AE</a:t>
            </a:r>
            <a:endParaRPr lang="he-IL" sz="3200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55AC0-F312-4D1A-B929-8D0D17BD4894}"/>
              </a:ext>
            </a:extLst>
          </p:cNvPr>
          <p:cNvGrpSpPr/>
          <p:nvPr/>
        </p:nvGrpSpPr>
        <p:grpSpPr>
          <a:xfrm>
            <a:off x="6953250" y="1914525"/>
            <a:ext cx="4265916" cy="3614086"/>
            <a:chOff x="5451141" y="2024732"/>
            <a:chExt cx="5210856" cy="40540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92230CB-B770-4988-B2B8-273313FAC36F}"/>
                </a:ext>
              </a:extLst>
            </p:cNvPr>
            <p:cNvSpPr/>
            <p:nvPr/>
          </p:nvSpPr>
          <p:spPr>
            <a:xfrm>
              <a:off x="6633538" y="2024732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2765E7-8FD1-4B7D-BF81-DA6457FCAB50}"/>
                </a:ext>
              </a:extLst>
            </p:cNvPr>
            <p:cNvSpPr/>
            <p:nvPr/>
          </p:nvSpPr>
          <p:spPr>
            <a:xfrm>
              <a:off x="7507142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B27665-B37B-4BBB-ACE8-F1D4C43C22D0}"/>
                </a:ext>
              </a:extLst>
            </p:cNvPr>
            <p:cNvSpPr/>
            <p:nvPr/>
          </p:nvSpPr>
          <p:spPr>
            <a:xfrm>
              <a:off x="8099157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95C108-0BD0-4375-8AB3-F6132C2468BD}"/>
                </a:ext>
              </a:extLst>
            </p:cNvPr>
            <p:cNvSpPr/>
            <p:nvPr/>
          </p:nvSpPr>
          <p:spPr>
            <a:xfrm>
              <a:off x="868628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BB48E8-5A26-423C-B470-9A454DA23614}"/>
                </a:ext>
              </a:extLst>
            </p:cNvPr>
            <p:cNvSpPr/>
            <p:nvPr/>
          </p:nvSpPr>
          <p:spPr>
            <a:xfrm>
              <a:off x="9278301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51C0B7-0970-4074-A727-A5D5DD81415B}"/>
                </a:ext>
              </a:extLst>
            </p:cNvPr>
            <p:cNvSpPr/>
            <p:nvPr/>
          </p:nvSpPr>
          <p:spPr>
            <a:xfrm>
              <a:off x="987031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EE6A59-F6CD-426F-B831-EBFC5FCA5EED}"/>
                </a:ext>
              </a:extLst>
            </p:cNvPr>
            <p:cNvSpPr/>
            <p:nvPr/>
          </p:nvSpPr>
          <p:spPr>
            <a:xfrm>
              <a:off x="6920013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44866E-68FD-45DF-BC38-A22E8F38A0B7}"/>
                </a:ext>
              </a:extLst>
            </p:cNvPr>
            <p:cNvSpPr/>
            <p:nvPr/>
          </p:nvSpPr>
          <p:spPr>
            <a:xfrm>
              <a:off x="6618284" y="535894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A73214-29A6-4B2C-B731-ECDAD3420BF8}"/>
                </a:ext>
              </a:extLst>
            </p:cNvPr>
            <p:cNvSpPr/>
            <p:nvPr/>
          </p:nvSpPr>
          <p:spPr>
            <a:xfrm>
              <a:off x="7520588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49B6EF-5D36-452E-B227-0FAF59295BC2}"/>
                </a:ext>
              </a:extLst>
            </p:cNvPr>
            <p:cNvSpPr/>
            <p:nvPr/>
          </p:nvSpPr>
          <p:spPr>
            <a:xfrm>
              <a:off x="8112603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64B332-B765-4274-8217-E083C208A632}"/>
                </a:ext>
              </a:extLst>
            </p:cNvPr>
            <p:cNvSpPr/>
            <p:nvPr/>
          </p:nvSpPr>
          <p:spPr>
            <a:xfrm>
              <a:off x="869973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BF99BD-FD62-411D-929E-E80A9F0512A2}"/>
                </a:ext>
              </a:extLst>
            </p:cNvPr>
            <p:cNvSpPr/>
            <p:nvPr/>
          </p:nvSpPr>
          <p:spPr>
            <a:xfrm>
              <a:off x="9291747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EE3FB-F86A-4711-B4EF-D9075945634E}"/>
                </a:ext>
              </a:extLst>
            </p:cNvPr>
            <p:cNvSpPr/>
            <p:nvPr/>
          </p:nvSpPr>
          <p:spPr>
            <a:xfrm>
              <a:off x="988376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AC21F0-31FA-47DD-822C-83431BE384FC}"/>
                </a:ext>
              </a:extLst>
            </p:cNvPr>
            <p:cNvSpPr/>
            <p:nvPr/>
          </p:nvSpPr>
          <p:spPr>
            <a:xfrm>
              <a:off x="6933459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E449555-CD62-4897-9043-273A70C53A44}"/>
                </a:ext>
              </a:extLst>
            </p:cNvPr>
            <p:cNvSpPr/>
            <p:nvPr/>
          </p:nvSpPr>
          <p:spPr>
            <a:xfrm>
              <a:off x="7507141" y="3631876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507220-8757-4261-8E58-BEE3B888FB21}"/>
                </a:ext>
              </a:extLst>
            </p:cNvPr>
            <p:cNvSpPr/>
            <p:nvPr/>
          </p:nvSpPr>
          <p:spPr>
            <a:xfrm>
              <a:off x="8403680" y="37557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382DCD-900F-439B-A510-015ADA1CD054}"/>
                </a:ext>
              </a:extLst>
            </p:cNvPr>
            <p:cNvSpPr/>
            <p:nvPr/>
          </p:nvSpPr>
          <p:spPr>
            <a:xfrm>
              <a:off x="9026271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D110B0-1914-4F39-AD20-A99EB60E0E03}"/>
                </a:ext>
              </a:extLst>
            </p:cNvPr>
            <p:cNvSpPr/>
            <p:nvPr/>
          </p:nvSpPr>
          <p:spPr>
            <a:xfrm>
              <a:off x="7781089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D6F0740-70FF-4A83-AD67-8E37A9979A3B}"/>
                </a:ext>
              </a:extLst>
            </p:cNvPr>
            <p:cNvSpPr/>
            <p:nvPr/>
          </p:nvSpPr>
          <p:spPr>
            <a:xfrm rot="16200000">
              <a:off x="8159201" y="4810932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1728E8B-71B2-452B-8848-626885883546}"/>
                </a:ext>
              </a:extLst>
            </p:cNvPr>
            <p:cNvSpPr/>
            <p:nvPr/>
          </p:nvSpPr>
          <p:spPr>
            <a:xfrm rot="16200000">
              <a:off x="8180461" y="3142761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/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08A62363-D85D-4156-9BBC-197E121A9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/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B110437C-928C-40D0-8CA0-91A52195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/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5053B7B5-AAA3-423C-9FB8-E332A257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/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580E6E42-642F-4BAB-AC0D-99A18545C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/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F327AD67-453E-457E-B3FB-0344AB29D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CB51DC-6EFA-4887-8D51-844E0067F8A4}"/>
              </a:ext>
            </a:extLst>
          </p:cNvPr>
          <p:cNvSpPr txBox="1"/>
          <p:nvPr/>
        </p:nvSpPr>
        <p:spPr>
          <a:xfrm>
            <a:off x="368752" y="1191549"/>
            <a:ext cx="6774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2000" dirty="0"/>
              <a:t>Hidden layer is </a:t>
            </a:r>
            <a:r>
              <a:rPr lang="en-US" sz="2000" b="1" dirty="0" err="1"/>
              <a:t>undercomplete</a:t>
            </a:r>
            <a:r>
              <a:rPr lang="en-US" sz="2000" b="1" dirty="0"/>
              <a:t> </a:t>
            </a:r>
            <a:r>
              <a:rPr lang="en-US" sz="2000" dirty="0"/>
              <a:t>if smaller than the input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Compresses the input =&gt; dimension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Good features for representation of meaningful characteristics of the input data.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04861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2607</Words>
  <Application>Microsoft Office PowerPoint</Application>
  <PresentationFormat>Широкоэкранный</PresentationFormat>
  <Paragraphs>364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Cambria Math</vt:lpstr>
      <vt:lpstr>Candara Light</vt:lpstr>
      <vt:lpstr>Muller Black</vt:lpstr>
      <vt:lpstr>Symbol</vt:lpstr>
      <vt:lpstr>Times New Roman</vt:lpstr>
      <vt:lpstr>Wingdings</vt:lpstr>
      <vt:lpstr>Тема Office</vt:lpstr>
      <vt:lpstr>Презентация PowerPoint</vt:lpstr>
      <vt:lpstr>Outline</vt:lpstr>
      <vt:lpstr>Unsupervised Learning </vt:lpstr>
      <vt:lpstr>Why Generative Models?</vt:lpstr>
      <vt:lpstr>Презентация PowerPoint</vt:lpstr>
      <vt:lpstr>Презентация PowerPoint</vt:lpstr>
      <vt:lpstr>Презентация PowerPoint</vt:lpstr>
      <vt:lpstr>Undercomplete AE vs overcomplete AE</vt:lpstr>
      <vt:lpstr>Undercomplete AE</vt:lpstr>
      <vt:lpstr>Overcomplete AE</vt:lpstr>
      <vt:lpstr>Convolutional AE</vt:lpstr>
      <vt:lpstr>Презентация PowerPoint</vt:lpstr>
      <vt:lpstr>Презентация PowerPoint</vt:lpstr>
      <vt:lpstr>Regularization</vt:lpstr>
      <vt:lpstr>Denoising Autoencoders</vt:lpstr>
      <vt:lpstr>Презентация PowerPoint</vt:lpstr>
      <vt:lpstr>Презентация PowerPoint</vt:lpstr>
      <vt:lpstr>Denoising Autoencoders - process</vt:lpstr>
      <vt:lpstr>Denoising convolutional AE - example</vt:lpstr>
      <vt:lpstr>Latent space: motivation</vt:lpstr>
      <vt:lpstr>Презентация PowerPoint</vt:lpstr>
      <vt:lpstr>Презентация PowerPoint</vt:lpstr>
      <vt:lpstr>Latent variables</vt:lpstr>
      <vt:lpstr>Code manifold and real world manifold:</vt:lpstr>
      <vt:lpstr>Code manifold and real world manifold:</vt:lpstr>
      <vt:lpstr>Learning latent space</vt:lpstr>
      <vt:lpstr>Презентация PowerPoint</vt:lpstr>
      <vt:lpstr>For example, we can sample from P(z) ~ N(0,1) distribution to decode new digits:</vt:lpstr>
      <vt:lpstr>Презентация PowerPoint</vt:lpstr>
      <vt:lpstr>Презентация PowerPoint</vt:lpstr>
      <vt:lpstr>GANs</vt:lpstr>
      <vt:lpstr>GANs</vt:lpstr>
      <vt:lpstr>Презентация PowerPoint</vt:lpstr>
      <vt:lpstr>Презентация PowerPoint</vt:lpstr>
      <vt:lpstr>Презентация PowerPoint</vt:lpstr>
      <vt:lpstr>Adversarial Training</vt:lpstr>
      <vt:lpstr>Презентация PowerPoint</vt:lpstr>
      <vt:lpstr>GAN’s Architecture</vt:lpstr>
      <vt:lpstr>Training Discriminator</vt:lpstr>
      <vt:lpstr>Training Generator</vt:lpstr>
      <vt:lpstr>GAN’s formulation</vt:lpstr>
      <vt:lpstr>Discriminator  updates</vt:lpstr>
      <vt:lpstr>Deep Convolutional GANs (DCGANs)</vt:lpstr>
      <vt:lpstr>Презентация PowerPoint</vt:lpstr>
      <vt:lpstr>DCGAN: bedroom images</vt:lpstr>
      <vt:lpstr>Latent vectors with additional labels capture interesting        patterns…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Autoencoders (AE) and Generative Adversarial  Networks (GANs)</dc:title>
  <dc:creator>Гладилин Петр Евгеньевич</dc:creator>
  <cp:lastModifiedBy>Home</cp:lastModifiedBy>
  <cp:revision>153</cp:revision>
  <dcterms:created xsi:type="dcterms:W3CDTF">2019-05-13T08:55:52Z</dcterms:created>
  <dcterms:modified xsi:type="dcterms:W3CDTF">2022-09-16T10:34:11Z</dcterms:modified>
</cp:coreProperties>
</file>